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Lst>
  <p:sldSz cy="6858000" cx="12192000"/>
  <p:notesSz cx="6858000" cy="9144000"/>
  <p:embeddedFontLst>
    <p:embeddedFont>
      <p:font typeface="Century Gothic"/>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0" roundtripDataSignature="AMtx7miIRsj5Zq0PNf32uE3y50Gom+kE6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AC3A6D6-42A5-4694-A90B-A0A0B121984A}">
  <a:tblStyle styleId="{0AC3A6D6-42A5-4694-A90B-A0A0B121984A}" styleName="Table_0">
    <a:wholeTbl>
      <a:tcTxStyle b="off" i="off">
        <a:font>
          <a:latin typeface="Arial"/>
          <a:ea typeface="Arial"/>
          <a:cs typeface="Arial"/>
        </a:font>
        <a:srgbClr val="000000"/>
      </a:tcTxStyle>
      <a:tcStyle>
        <a:tcBdr>
          <a:left>
            <a:ln cap="flat" cmpd="sng" w="9525">
              <a:solidFill>
                <a:srgbClr val="000000"/>
              </a:solidFill>
              <a:prstDash val="solid"/>
              <a:round/>
              <a:headEnd len="sm" w="sm" type="none"/>
              <a:tailEnd len="sm" w="sm" type="none"/>
            </a:ln>
          </a:left>
          <a:right>
            <a:ln cap="flat" cmpd="sng" w="9525">
              <a:solidFill>
                <a:srgbClr val="000000"/>
              </a:solidFill>
              <a:prstDash val="solid"/>
              <a:round/>
              <a:headEnd len="sm" w="sm" type="none"/>
              <a:tailEnd len="sm" w="sm" type="none"/>
            </a:ln>
          </a:right>
          <a:top>
            <a:ln cap="flat" cmpd="sng" w="9525">
              <a:solidFill>
                <a:srgbClr val="000000"/>
              </a:solidFill>
              <a:prstDash val="solid"/>
              <a:round/>
              <a:headEnd len="sm" w="sm" type="none"/>
              <a:tailEnd len="sm" w="sm" type="none"/>
            </a:ln>
          </a:top>
          <a:bottom>
            <a:ln cap="flat" cmpd="sng" w="9525">
              <a:solidFill>
                <a:srgbClr val="000000"/>
              </a:solidFill>
              <a:prstDash val="solid"/>
              <a:round/>
              <a:headEnd len="sm" w="sm" type="none"/>
              <a:tailEnd len="sm" w="sm" type="none"/>
            </a:ln>
          </a:bottom>
          <a:insideH>
            <a:ln cap="flat" cmpd="sng" w="9525">
              <a:solidFill>
                <a:srgbClr val="000000"/>
              </a:solidFill>
              <a:prstDash val="solid"/>
              <a:round/>
              <a:headEnd len="sm" w="sm" type="none"/>
              <a:tailEnd len="sm" w="sm" type="none"/>
            </a:ln>
          </a:insideH>
          <a:insideV>
            <a:ln cap="flat" cmpd="sng" w="9525">
              <a:solidFill>
                <a:srgbClr val="000000"/>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A1507282-6BBA-4E47-9399-7CADB9A665F8}" styleName="Table_1">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E55CF877-DEE8-46FB-BE08-0FB0F3075520}" styleName="Table_2">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font" Target="fonts/CenturyGothic-regular.fntdata"/><Relationship Id="rId25" Type="http://schemas.openxmlformats.org/officeDocument/2006/relationships/slide" Target="slides/slide19.xml"/><Relationship Id="rId28" Type="http://schemas.openxmlformats.org/officeDocument/2006/relationships/font" Target="fonts/CenturyGothic-italic.fntdata"/><Relationship Id="rId27" Type="http://schemas.openxmlformats.org/officeDocument/2006/relationships/font" Target="fonts/CenturyGothic-bold.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font" Target="fonts/CenturyGothic-boldItalic.fntdata"/><Relationship Id="rId7" Type="http://schemas.openxmlformats.org/officeDocument/2006/relationships/slide" Target="slides/slide1.xml"/><Relationship Id="rId8" Type="http://schemas.openxmlformats.org/officeDocument/2006/relationships/slide" Target="slides/slide2.xml"/><Relationship Id="rId30" Type="http://customschemas.google.com/relationships/presentationmetadata" Target="meta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3" name="Google Shape;93;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7" name="Google Shape;10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103ede1746f_0_7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2" name="Google Shape;122;g103ede1746f_0_7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1064da25268_0_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8" name="Google Shape;138;g1064da25268_0_4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1064da25268_3_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0" name="Google Shape;150;g1064da25268_3_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1071640e9e5_0_2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6" name="Google Shape;166;g1071640e9e5_0_2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103ede1746f_0_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2" name="Google Shape;182;g103ede1746f_0_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1064da25268_3_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5" name="Google Shape;195;g1064da25268_3_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1064da25268_3_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8" name="Google Shape;208;g1064da25268_3_5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106cabe4cf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1" name="Google Shape;221;g106cabe4cfe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1064da25268_3_9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7" name="Google Shape;237;g1064da25268_3_9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1064da25268_3_8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2" name="Google Shape;252;g1064da25268_3_8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1064da25268_3_1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6" name="Google Shape;266;g1064da25268_3_14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1064da25268_3_17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0" name="Google Shape;280;g1064da25268_3_17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106cabe4cfe_0_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3" name="Google Shape;293;g106cabe4cfe_0_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106bd2f5087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7" name="Google Shape;307;g106bd2f5087_1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g1064da25268_3_1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0" name="Google Shape;320;g1064da25268_3_1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106cabe4cfe_0_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4" name="Google Shape;334;g106cabe4cfe_0_4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g106cabe4cfe_0_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0" name="Google Shape;350;g106cabe4cfe_0_5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 name="Shape 10"/>
        <p:cNvGrpSpPr/>
        <p:nvPr/>
      </p:nvGrpSpPr>
      <p:grpSpPr>
        <a:xfrm>
          <a:off x="0" y="0"/>
          <a:ext cx="0" cy="0"/>
          <a:chOff x="0" y="0"/>
          <a:chExt cx="0" cy="0"/>
        </a:xfrm>
      </p:grpSpPr>
      <p:sp>
        <p:nvSpPr>
          <p:cNvPr id="11" name="Google Shape;11;p6"/>
          <p:cNvSpPr/>
          <p:nvPr/>
        </p:nvSpPr>
        <p:spPr>
          <a:xfrm>
            <a:off x="0" y="0"/>
            <a:ext cx="3496422" cy="6858000"/>
          </a:xfrm>
          <a:custGeom>
            <a:rect b="b" l="l" r="r" t="t"/>
            <a:pathLst>
              <a:path extrusionOk="0" h="6858000" w="3496422">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2" name="Google Shape;12;p6"/>
          <p:cNvSpPr txBox="1"/>
          <p:nvPr>
            <p:ph type="ctrTitle"/>
          </p:nvPr>
        </p:nvSpPr>
        <p:spPr>
          <a:xfrm>
            <a:off x="4654295" y="1346268"/>
            <a:ext cx="7060135" cy="3285207"/>
          </a:xfrm>
          <a:prstGeom prst="rect">
            <a:avLst/>
          </a:prstGeom>
          <a:noFill/>
          <a:ln>
            <a:noFill/>
          </a:ln>
        </p:spPr>
        <p:txBody>
          <a:bodyPr anchorCtr="0" anchor="b" bIns="91425" lIns="109725" spcFirstLastPara="1" rIns="109725" wrap="square" tIns="109725">
            <a:noAutofit/>
          </a:bodyPr>
          <a:lstStyle>
            <a:lvl1pPr lvl="0" algn="l">
              <a:lnSpc>
                <a:spcPct val="120000"/>
              </a:lnSpc>
              <a:spcBef>
                <a:spcPts val="0"/>
              </a:spcBef>
              <a:spcAft>
                <a:spcPts val="0"/>
              </a:spcAft>
              <a:buClr>
                <a:srgbClr val="262626"/>
              </a:buClr>
              <a:buSzPts val="5400"/>
              <a:buFont typeface="Century Gothic"/>
              <a:buNone/>
              <a:defRPr sz="5400">
                <a:solidFill>
                  <a:srgbClr val="262626"/>
                </a:solidFill>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13" name="Google Shape;13;p6"/>
          <p:cNvSpPr txBox="1"/>
          <p:nvPr>
            <p:ph idx="1" type="subTitle"/>
          </p:nvPr>
        </p:nvSpPr>
        <p:spPr>
          <a:xfrm>
            <a:off x="4662312" y="4631475"/>
            <a:ext cx="7052117" cy="1150200"/>
          </a:xfrm>
          <a:prstGeom prst="rect">
            <a:avLst/>
          </a:prstGeom>
          <a:noFill/>
          <a:ln>
            <a:noFill/>
          </a:ln>
        </p:spPr>
        <p:txBody>
          <a:bodyPr anchorCtr="0" anchor="t" bIns="91425" lIns="109725" spcFirstLastPara="1" rIns="109725" wrap="square" tIns="109725">
            <a:normAutofit/>
          </a:bodyPr>
          <a:lstStyle>
            <a:lvl1pPr lvl="0" algn="l">
              <a:lnSpc>
                <a:spcPct val="130000"/>
              </a:lnSpc>
              <a:spcBef>
                <a:spcPts val="930"/>
              </a:spcBef>
              <a:spcAft>
                <a:spcPts val="0"/>
              </a:spcAft>
              <a:buClr>
                <a:srgbClr val="262626"/>
              </a:buClr>
              <a:buSzPts val="2400"/>
              <a:buFont typeface="Century Gothic"/>
              <a:buNone/>
              <a:defRPr sz="2400">
                <a:solidFill>
                  <a:srgbClr val="262626"/>
                </a:solidFill>
                <a:latin typeface="Century Gothic"/>
                <a:ea typeface="Century Gothic"/>
                <a:cs typeface="Century Gothic"/>
                <a:sym typeface="Century Gothic"/>
              </a:defRPr>
            </a:lvl1pPr>
            <a:lvl2pPr lvl="1" algn="ctr">
              <a:lnSpc>
                <a:spcPct val="140000"/>
              </a:lnSpc>
              <a:spcBef>
                <a:spcPts val="930"/>
              </a:spcBef>
              <a:spcAft>
                <a:spcPts val="0"/>
              </a:spcAft>
              <a:buClr>
                <a:srgbClr val="3F3F3F"/>
              </a:buClr>
              <a:buSzPts val="2000"/>
              <a:buFont typeface="Century Gothic"/>
              <a:buNone/>
              <a:defRPr sz="2000">
                <a:latin typeface="Century Gothic"/>
                <a:ea typeface="Century Gothic"/>
                <a:cs typeface="Century Gothic"/>
                <a:sym typeface="Century Gothic"/>
              </a:defRPr>
            </a:lvl2pPr>
            <a:lvl3pPr lvl="2" algn="ctr">
              <a:lnSpc>
                <a:spcPct val="140000"/>
              </a:lnSpc>
              <a:spcBef>
                <a:spcPts val="930"/>
              </a:spcBef>
              <a:spcAft>
                <a:spcPts val="0"/>
              </a:spcAft>
              <a:buClr>
                <a:srgbClr val="3F3F3F"/>
              </a:buClr>
              <a:buSzPts val="1800"/>
              <a:buFont typeface="Century Gothic"/>
              <a:buNone/>
              <a:defRPr sz="1800">
                <a:latin typeface="Century Gothic"/>
                <a:ea typeface="Century Gothic"/>
                <a:cs typeface="Century Gothic"/>
                <a:sym typeface="Century Gothic"/>
              </a:defRPr>
            </a:lvl3pPr>
            <a:lvl4pPr lvl="3"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4pPr>
            <a:lvl5pPr lvl="4"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5pPr>
            <a:lvl6pPr lvl="5"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6pPr>
            <a:lvl7pPr lvl="6"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7pPr>
            <a:lvl8pPr lvl="7"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8pPr>
            <a:lvl9pPr lvl="8"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9pPr>
          </a:lstStyle>
          <a:p/>
        </p:txBody>
      </p:sp>
      <p:sp>
        <p:nvSpPr>
          <p:cNvPr id="14" name="Google Shape;14;p6"/>
          <p:cNvSpPr txBox="1"/>
          <p:nvPr>
            <p:ph idx="10" type="dt"/>
          </p:nvPr>
        </p:nvSpPr>
        <p:spPr>
          <a:xfrm>
            <a:off x="4654295" y="617415"/>
            <a:ext cx="7123723"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15" name="Google Shape;15;p6"/>
          <p:cNvSpPr txBox="1"/>
          <p:nvPr>
            <p:ph idx="11" type="ftr"/>
          </p:nvPr>
        </p:nvSpPr>
        <p:spPr>
          <a:xfrm>
            <a:off x="4654295" y="6170490"/>
            <a:ext cx="5588349"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16" name="Google Shape;16;p6"/>
          <p:cNvSpPr txBox="1"/>
          <p:nvPr>
            <p:ph idx="12" type="sldNum"/>
          </p:nvPr>
        </p:nvSpPr>
        <p:spPr>
          <a:xfrm>
            <a:off x="10515600" y="6170490"/>
            <a:ext cx="1198829" cy="457200"/>
          </a:xfrm>
          <a:prstGeom prst="rect">
            <a:avLst/>
          </a:prstGeom>
          <a:noFill/>
          <a:ln>
            <a:noFill/>
          </a:ln>
        </p:spPr>
        <p:txBody>
          <a:bodyPr anchorCtr="0" anchor="b" bIns="91425" lIns="109725" spcFirstLastPara="1" rIns="109725" wrap="square" tIns="109725">
            <a:noAutofit/>
          </a:bodyPr>
          <a:lstStyle>
            <a:lvl1pPr indent="0" lvl="0"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it-IT"/>
              <a:t>‹#›</a:t>
            </a:fld>
            <a:endParaRPr/>
          </a:p>
        </p:txBody>
      </p:sp>
      <p:sp>
        <p:nvSpPr>
          <p:cNvPr id="17" name="Google Shape;17;p6"/>
          <p:cNvSpPr/>
          <p:nvPr/>
        </p:nvSpPr>
        <p:spPr>
          <a:xfrm>
            <a:off x="1375409"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8" name="Google Shape;18;p6"/>
          <p:cNvSpPr/>
          <p:nvPr/>
        </p:nvSpPr>
        <p:spPr>
          <a:xfrm>
            <a:off x="1155402"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 name="Google Shape;19;p6"/>
          <p:cNvSpPr/>
          <p:nvPr/>
        </p:nvSpPr>
        <p:spPr>
          <a:xfrm>
            <a:off x="924161" y="0"/>
            <a:ext cx="2261351" cy="6858000"/>
          </a:xfrm>
          <a:custGeom>
            <a:rect b="b" l="l" r="r" t="t"/>
            <a:pathLst>
              <a:path extrusionOk="0" h="6858000" w="2521425">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3C8C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7"/>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Font typeface="Century Gothic"/>
              <a:buNone/>
              <a:defRPr>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22" name="Google Shape;22;p7"/>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1pPr>
            <a:lvl2pPr indent="-228600" lvl="1" marL="91440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2pPr>
            <a:lvl3pPr indent="-342900" lvl="2" marL="13716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3pPr>
            <a:lvl4pPr indent="-342900" lvl="3" marL="18288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4pPr>
            <a:lvl5pPr indent="-342900" lvl="4" marL="22860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5pPr>
            <a:lvl6pPr indent="-342900" lvl="5" marL="27432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6pPr>
            <a:lvl7pPr indent="-342900" lvl="6" marL="32004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7pPr>
            <a:lvl8pPr indent="-342900" lvl="7" marL="36576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8pPr>
            <a:lvl9pPr indent="-342900" lvl="8" marL="41148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9pPr>
          </a:lstStyle>
          <a:p/>
        </p:txBody>
      </p:sp>
      <p:sp>
        <p:nvSpPr>
          <p:cNvPr id="23" name="Google Shape;23;p7"/>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marR="0" rtl="0" algn="r">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24" name="Google Shape;24;p7"/>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25" name="Google Shape;25;p7"/>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pic>
        <p:nvPicPr>
          <p:cNvPr id="26" name="Google Shape;26;p7"/>
          <p:cNvPicPr preferRelativeResize="0"/>
          <p:nvPr/>
        </p:nvPicPr>
        <p:blipFill rotWithShape="1">
          <a:blip r:embed="rId2">
            <a:alphaModFix/>
          </a:blip>
          <a:srcRect b="0" l="0" r="0" t="0"/>
          <a:stretch/>
        </p:blipFill>
        <p:spPr>
          <a:xfrm>
            <a:off x="223997" y="140985"/>
            <a:ext cx="2529723" cy="67289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grpSp>
        <p:nvGrpSpPr>
          <p:cNvPr id="28" name="Google Shape;28;p8"/>
          <p:cNvGrpSpPr/>
          <p:nvPr/>
        </p:nvGrpSpPr>
        <p:grpSpPr>
          <a:xfrm>
            <a:off x="3124577" y="0"/>
            <a:ext cx="4389519" cy="2916937"/>
            <a:chOff x="3124577" y="0"/>
            <a:chExt cx="4389519" cy="2916937"/>
          </a:xfrm>
        </p:grpSpPr>
        <p:sp>
          <p:nvSpPr>
            <p:cNvPr id="29" name="Google Shape;29;p8"/>
            <p:cNvSpPr/>
            <p:nvPr/>
          </p:nvSpPr>
          <p:spPr>
            <a:xfrm>
              <a:off x="3320637" y="0"/>
              <a:ext cx="4013331" cy="2742133"/>
            </a:xfrm>
            <a:custGeom>
              <a:rect b="b" l="l" r="r" t="t"/>
              <a:pathLst>
                <a:path extrusionOk="0" h="2742133" w="4013331">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0" name="Google Shape;30;p8"/>
            <p:cNvSpPr/>
            <p:nvPr/>
          </p:nvSpPr>
          <p:spPr>
            <a:xfrm>
              <a:off x="3566319" y="0"/>
              <a:ext cx="3401415" cy="2440484"/>
            </a:xfrm>
            <a:custGeom>
              <a:rect b="b" l="l" r="r" t="t"/>
              <a:pathLst>
                <a:path extrusionOk="0" h="2440484" w="3401415">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1" name="Google Shape;31;p8"/>
            <p:cNvSpPr/>
            <p:nvPr/>
          </p:nvSpPr>
          <p:spPr>
            <a:xfrm>
              <a:off x="3232490" y="0"/>
              <a:ext cx="4164597" cy="2817185"/>
            </a:xfrm>
            <a:custGeom>
              <a:rect b="b" l="l" r="r" t="t"/>
              <a:pathLst>
                <a:path extrusionOk="0" h="2806419" w="4130517">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2" name="Google Shape;32;p8"/>
            <p:cNvSpPr/>
            <p:nvPr/>
          </p:nvSpPr>
          <p:spPr>
            <a:xfrm>
              <a:off x="3124577" y="0"/>
              <a:ext cx="4389519" cy="2916937"/>
            </a:xfrm>
            <a:custGeom>
              <a:rect b="b" l="l" r="r" t="t"/>
              <a:pathLst>
                <a:path extrusionOk="0" h="2916937" w="4389519">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33" name="Google Shape;33;p8"/>
          <p:cNvGrpSpPr/>
          <p:nvPr/>
        </p:nvGrpSpPr>
        <p:grpSpPr>
          <a:xfrm>
            <a:off x="8122942" y="0"/>
            <a:ext cx="4069058" cy="3547008"/>
            <a:chOff x="8122942" y="0"/>
            <a:chExt cx="4069058" cy="3547008"/>
          </a:xfrm>
        </p:grpSpPr>
        <p:sp>
          <p:nvSpPr>
            <p:cNvPr id="34" name="Google Shape;34;p8"/>
            <p:cNvSpPr/>
            <p:nvPr/>
          </p:nvSpPr>
          <p:spPr>
            <a:xfrm>
              <a:off x="8122942" y="0"/>
              <a:ext cx="4069058" cy="3547008"/>
            </a:xfrm>
            <a:custGeom>
              <a:rect b="b" l="l" r="r" t="t"/>
              <a:pathLst>
                <a:path extrusionOk="0" h="3547008" w="406905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 name="Google Shape;35;p8"/>
            <p:cNvSpPr/>
            <p:nvPr/>
          </p:nvSpPr>
          <p:spPr>
            <a:xfrm flipH="1">
              <a:off x="8319994" y="0"/>
              <a:ext cx="3872006" cy="3321595"/>
            </a:xfrm>
            <a:custGeom>
              <a:rect b="b" l="l" r="r" t="t"/>
              <a:pathLst>
                <a:path extrusionOk="0" h="3321595" w="3872006">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6" name="Google Shape;36;p8"/>
            <p:cNvSpPr/>
            <p:nvPr/>
          </p:nvSpPr>
          <p:spPr>
            <a:xfrm flipH="1">
              <a:off x="8729240" y="9274"/>
              <a:ext cx="3462454" cy="3010961"/>
            </a:xfrm>
            <a:custGeom>
              <a:rect b="b" l="l" r="r" t="t"/>
              <a:pathLst>
                <a:path extrusionOk="0" h="3010961" w="3462454">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7" name="Google Shape;37;p8"/>
            <p:cNvSpPr/>
            <p:nvPr/>
          </p:nvSpPr>
          <p:spPr>
            <a:xfrm flipH="1">
              <a:off x="8243247" y="9274"/>
              <a:ext cx="3948447" cy="3411460"/>
            </a:xfrm>
            <a:custGeom>
              <a:rect b="b" l="l" r="r" t="t"/>
              <a:pathLst>
                <a:path extrusionOk="0" h="3411460" w="3904481">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grpSp>
      <p:grpSp>
        <p:nvGrpSpPr>
          <p:cNvPr id="38" name="Google Shape;38;p8"/>
          <p:cNvGrpSpPr/>
          <p:nvPr/>
        </p:nvGrpSpPr>
        <p:grpSpPr>
          <a:xfrm>
            <a:off x="-1" y="1355238"/>
            <a:ext cx="4381339" cy="5510713"/>
            <a:chOff x="0" y="1347287"/>
            <a:chExt cx="4259808" cy="5510713"/>
          </a:xfrm>
        </p:grpSpPr>
        <p:sp>
          <p:nvSpPr>
            <p:cNvPr id="39" name="Google Shape;39;p8"/>
            <p:cNvSpPr/>
            <p:nvPr/>
          </p:nvSpPr>
          <p:spPr>
            <a:xfrm>
              <a:off x="0" y="1676545"/>
              <a:ext cx="4174269" cy="5181455"/>
            </a:xfrm>
            <a:custGeom>
              <a:rect b="b" l="l" r="r" t="t"/>
              <a:pathLst>
                <a:path extrusionOk="0" h="5181455" w="4174269">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0" name="Google Shape;40;p8"/>
            <p:cNvSpPr/>
            <p:nvPr/>
          </p:nvSpPr>
          <p:spPr>
            <a:xfrm>
              <a:off x="0" y="1347287"/>
              <a:ext cx="4259808" cy="5510713"/>
            </a:xfrm>
            <a:custGeom>
              <a:rect b="b" l="l" r="r" t="t"/>
              <a:pathLst>
                <a:path extrusionOk="0" h="5510713" w="4259808">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1" name="Google Shape;41;p8"/>
            <p:cNvSpPr/>
            <p:nvPr/>
          </p:nvSpPr>
          <p:spPr>
            <a:xfrm>
              <a:off x="0" y="1592806"/>
              <a:ext cx="4029221" cy="5265194"/>
            </a:xfrm>
            <a:custGeom>
              <a:rect b="b" l="l" r="r" t="t"/>
              <a:pathLst>
                <a:path extrusionOk="0" h="5265194" w="4029221">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cap="flat" cmpd="sng" w="19050">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2" name="Google Shape;42;p8"/>
            <p:cNvSpPr/>
            <p:nvPr/>
          </p:nvSpPr>
          <p:spPr>
            <a:xfrm>
              <a:off x="0" y="2147333"/>
              <a:ext cx="3702048" cy="4710667"/>
            </a:xfrm>
            <a:custGeom>
              <a:rect b="b" l="l" r="r" t="t"/>
              <a:pathLst>
                <a:path extrusionOk="0" h="4710667" w="3702048">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sp>
        <p:nvSpPr>
          <p:cNvPr id="43" name="Google Shape;43;p8"/>
          <p:cNvSpPr txBox="1"/>
          <p:nvPr>
            <p:ph type="title"/>
          </p:nvPr>
        </p:nvSpPr>
        <p:spPr>
          <a:xfrm>
            <a:off x="4654296" y="67934"/>
            <a:ext cx="6666000" cy="2129700"/>
          </a:xfrm>
          <a:prstGeom prst="rect">
            <a:avLst/>
          </a:prstGeom>
          <a:noFill/>
          <a:ln>
            <a:noFill/>
          </a:ln>
        </p:spPr>
        <p:txBody>
          <a:bodyPr anchorCtr="0" anchor="b" bIns="91425" lIns="109725" spcFirstLastPara="1" rIns="109725" wrap="square" tIns="109725">
            <a:noAutofit/>
          </a:bodyPr>
          <a:lstStyle>
            <a:lvl1pPr lvl="0" algn="l">
              <a:lnSpc>
                <a:spcPct val="110000"/>
              </a:lnSpc>
              <a:spcBef>
                <a:spcPts val="0"/>
              </a:spcBef>
              <a:spcAft>
                <a:spcPts val="0"/>
              </a:spcAft>
              <a:buClr>
                <a:srgbClr val="3F3F3F"/>
              </a:buClr>
              <a:buSzPts val="4800"/>
              <a:buFont typeface="Century Gothic"/>
              <a:buNone/>
              <a:defRPr sz="4800" cap="none">
                <a:solidFill>
                  <a:srgbClr val="3F3F3F"/>
                </a:solidFill>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44" name="Google Shape;44;p8"/>
          <p:cNvSpPr txBox="1"/>
          <p:nvPr>
            <p:ph idx="11" type="ftr"/>
          </p:nvPr>
        </p:nvSpPr>
        <p:spPr>
          <a:xfrm>
            <a:off x="4654296" y="6170490"/>
            <a:ext cx="5713314"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45" name="Google Shape;45;p8"/>
          <p:cNvSpPr txBox="1"/>
          <p:nvPr>
            <p:ph idx="12" type="sldNum"/>
          </p:nvPr>
        </p:nvSpPr>
        <p:spPr>
          <a:xfrm>
            <a:off x="10853744" y="28176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it-IT"/>
              <a:t>‹#›</a:t>
            </a:fld>
            <a:endParaRPr/>
          </a:p>
        </p:txBody>
      </p:sp>
      <p:sp>
        <p:nvSpPr>
          <p:cNvPr id="46" name="Google Shape;46;p8"/>
          <p:cNvSpPr txBox="1"/>
          <p:nvPr>
            <p:ph idx="1" type="body"/>
          </p:nvPr>
        </p:nvSpPr>
        <p:spPr>
          <a:xfrm>
            <a:off x="4654295" y="2197608"/>
            <a:ext cx="6666000" cy="512100"/>
          </a:xfrm>
          <a:prstGeom prst="rect">
            <a:avLst/>
          </a:prstGeom>
          <a:noFill/>
          <a:ln>
            <a:noFill/>
          </a:ln>
        </p:spPr>
        <p:txBody>
          <a:bodyPr anchorCtr="0" anchor="t" bIns="91425" lIns="109725" spcFirstLastPara="1" rIns="109725" wrap="square" tIns="109725">
            <a:normAutofit/>
          </a:bodyPr>
          <a:lstStyle>
            <a:lvl1pPr indent="-228600" lvl="0" marL="457200" algn="l">
              <a:lnSpc>
                <a:spcPct val="130000"/>
              </a:lnSpc>
              <a:spcBef>
                <a:spcPts val="0"/>
              </a:spcBef>
              <a:spcAft>
                <a:spcPts val="0"/>
              </a:spcAft>
              <a:buClr>
                <a:srgbClr val="3F3F3F"/>
              </a:buClr>
              <a:buSzPts val="2000"/>
              <a:buFont typeface="Century Gothic"/>
              <a:buNone/>
              <a:defRPr sz="2000">
                <a:solidFill>
                  <a:srgbClr val="3F3F3F"/>
                </a:solidFill>
                <a:latin typeface="Century Gothic"/>
                <a:ea typeface="Century Gothic"/>
                <a:cs typeface="Century Gothic"/>
                <a:sym typeface="Century Gothic"/>
              </a:defRPr>
            </a:lvl1pPr>
            <a:lvl2pPr indent="-228600" lvl="1" marL="914400" algn="l">
              <a:lnSpc>
                <a:spcPct val="140000"/>
              </a:lnSpc>
              <a:spcBef>
                <a:spcPts val="930"/>
              </a:spcBef>
              <a:spcAft>
                <a:spcPts val="0"/>
              </a:spcAft>
              <a:buClr>
                <a:srgbClr val="888888"/>
              </a:buClr>
              <a:buSzPts val="2000"/>
              <a:buFont typeface="Century Gothic"/>
              <a:buNone/>
              <a:defRPr sz="2000">
                <a:solidFill>
                  <a:srgbClr val="888888"/>
                </a:solidFill>
                <a:latin typeface="Century Gothic"/>
                <a:ea typeface="Century Gothic"/>
                <a:cs typeface="Century Gothic"/>
                <a:sym typeface="Century Gothic"/>
              </a:defRPr>
            </a:lvl2pPr>
            <a:lvl3pPr indent="-228600" lvl="2" marL="1371600" algn="l">
              <a:lnSpc>
                <a:spcPct val="140000"/>
              </a:lnSpc>
              <a:spcBef>
                <a:spcPts val="930"/>
              </a:spcBef>
              <a:spcAft>
                <a:spcPts val="0"/>
              </a:spcAft>
              <a:buClr>
                <a:srgbClr val="888888"/>
              </a:buClr>
              <a:buSzPts val="1800"/>
              <a:buFont typeface="Century Gothic"/>
              <a:buNone/>
              <a:defRPr sz="1800">
                <a:solidFill>
                  <a:srgbClr val="888888"/>
                </a:solidFill>
                <a:latin typeface="Century Gothic"/>
                <a:ea typeface="Century Gothic"/>
                <a:cs typeface="Century Gothic"/>
                <a:sym typeface="Century Gothic"/>
              </a:defRPr>
            </a:lvl3pPr>
            <a:lvl4pPr indent="-228600" lvl="3" marL="182880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4pPr>
            <a:lvl5pPr indent="-228600" lvl="4" marL="228600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5pPr>
            <a:lvl6pPr indent="-228600" lvl="5" marL="27432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6pPr>
            <a:lvl7pPr indent="-228600" lvl="6" marL="32004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7pPr>
            <a:lvl8pPr indent="-228600" lvl="7" marL="36576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8pPr>
            <a:lvl9pPr indent="-228600" lvl="8" marL="41148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9pPr>
          </a:lstStyle>
          <a:p/>
        </p:txBody>
      </p:sp>
      <p:sp>
        <p:nvSpPr>
          <p:cNvPr id="47" name="Google Shape;47;p8"/>
          <p:cNvSpPr txBox="1"/>
          <p:nvPr>
            <p:ph idx="10" type="dt"/>
          </p:nvPr>
        </p:nvSpPr>
        <p:spPr>
          <a:xfrm>
            <a:off x="640080" y="2817691"/>
            <a:ext cx="2840100"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3" name="Shape 53"/>
        <p:cNvGrpSpPr/>
        <p:nvPr/>
      </p:nvGrpSpPr>
      <p:grpSpPr>
        <a:xfrm>
          <a:off x="0" y="0"/>
          <a:ext cx="0" cy="0"/>
          <a:chOff x="0" y="0"/>
          <a:chExt cx="0" cy="0"/>
        </a:xfrm>
      </p:grpSpPr>
      <p:sp>
        <p:nvSpPr>
          <p:cNvPr id="54" name="Google Shape;54;g103ede1746f_0_96"/>
          <p:cNvSpPr/>
          <p:nvPr/>
        </p:nvSpPr>
        <p:spPr>
          <a:xfrm>
            <a:off x="0" y="0"/>
            <a:ext cx="3496422" cy="6858000"/>
          </a:xfrm>
          <a:custGeom>
            <a:rect b="b" l="l" r="r" t="t"/>
            <a:pathLst>
              <a:path extrusionOk="0" h="6858000" w="3496422">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55" name="Google Shape;55;g103ede1746f_0_96"/>
          <p:cNvSpPr txBox="1"/>
          <p:nvPr>
            <p:ph type="ctrTitle"/>
          </p:nvPr>
        </p:nvSpPr>
        <p:spPr>
          <a:xfrm>
            <a:off x="4654295" y="1346268"/>
            <a:ext cx="7060200" cy="3285300"/>
          </a:xfrm>
          <a:prstGeom prst="rect">
            <a:avLst/>
          </a:prstGeom>
          <a:noFill/>
          <a:ln>
            <a:noFill/>
          </a:ln>
        </p:spPr>
        <p:txBody>
          <a:bodyPr anchorCtr="0" anchor="b" bIns="91425" lIns="109725" spcFirstLastPara="1" rIns="109725" wrap="square" tIns="109725">
            <a:noAutofit/>
          </a:bodyPr>
          <a:lstStyle>
            <a:lvl1pPr lvl="0" rtl="0" algn="l">
              <a:lnSpc>
                <a:spcPct val="120000"/>
              </a:lnSpc>
              <a:spcBef>
                <a:spcPts val="0"/>
              </a:spcBef>
              <a:spcAft>
                <a:spcPts val="0"/>
              </a:spcAft>
              <a:buClr>
                <a:srgbClr val="262626"/>
              </a:buClr>
              <a:buSzPts val="5400"/>
              <a:buFont typeface="Century Gothic"/>
              <a:buNone/>
              <a:defRPr sz="5400">
                <a:solidFill>
                  <a:srgbClr val="262626"/>
                </a:solidFill>
                <a:latin typeface="Century Gothic"/>
                <a:ea typeface="Century Gothic"/>
                <a:cs typeface="Century Gothic"/>
                <a:sym typeface="Century Gothic"/>
              </a:defRPr>
            </a:lvl1pPr>
            <a:lvl2pPr lvl="1"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56" name="Google Shape;56;g103ede1746f_0_96"/>
          <p:cNvSpPr txBox="1"/>
          <p:nvPr>
            <p:ph idx="1" type="subTitle"/>
          </p:nvPr>
        </p:nvSpPr>
        <p:spPr>
          <a:xfrm>
            <a:off x="4662312" y="4631475"/>
            <a:ext cx="7052100" cy="1150200"/>
          </a:xfrm>
          <a:prstGeom prst="rect">
            <a:avLst/>
          </a:prstGeom>
          <a:noFill/>
          <a:ln>
            <a:noFill/>
          </a:ln>
        </p:spPr>
        <p:txBody>
          <a:bodyPr anchorCtr="0" anchor="t" bIns="91425" lIns="109725" spcFirstLastPara="1" rIns="109725" wrap="square" tIns="109725">
            <a:normAutofit/>
          </a:bodyPr>
          <a:lstStyle>
            <a:lvl1pPr lvl="0" rtl="0" algn="l">
              <a:lnSpc>
                <a:spcPct val="130000"/>
              </a:lnSpc>
              <a:spcBef>
                <a:spcPts val="930"/>
              </a:spcBef>
              <a:spcAft>
                <a:spcPts val="0"/>
              </a:spcAft>
              <a:buClr>
                <a:srgbClr val="262626"/>
              </a:buClr>
              <a:buSzPts val="2400"/>
              <a:buFont typeface="Century Gothic"/>
              <a:buNone/>
              <a:defRPr sz="2400">
                <a:solidFill>
                  <a:srgbClr val="262626"/>
                </a:solidFill>
                <a:latin typeface="Century Gothic"/>
                <a:ea typeface="Century Gothic"/>
                <a:cs typeface="Century Gothic"/>
                <a:sym typeface="Century Gothic"/>
              </a:defRPr>
            </a:lvl1pPr>
            <a:lvl2pPr lvl="1" rtl="0" algn="ctr">
              <a:lnSpc>
                <a:spcPct val="140000"/>
              </a:lnSpc>
              <a:spcBef>
                <a:spcPts val="930"/>
              </a:spcBef>
              <a:spcAft>
                <a:spcPts val="0"/>
              </a:spcAft>
              <a:buClr>
                <a:srgbClr val="3F3F3F"/>
              </a:buClr>
              <a:buSzPts val="2000"/>
              <a:buFont typeface="Century Gothic"/>
              <a:buNone/>
              <a:defRPr sz="2000">
                <a:latin typeface="Century Gothic"/>
                <a:ea typeface="Century Gothic"/>
                <a:cs typeface="Century Gothic"/>
                <a:sym typeface="Century Gothic"/>
              </a:defRPr>
            </a:lvl2pPr>
            <a:lvl3pPr lvl="2" rtl="0" algn="ctr">
              <a:lnSpc>
                <a:spcPct val="140000"/>
              </a:lnSpc>
              <a:spcBef>
                <a:spcPts val="930"/>
              </a:spcBef>
              <a:spcAft>
                <a:spcPts val="0"/>
              </a:spcAft>
              <a:buClr>
                <a:srgbClr val="3F3F3F"/>
              </a:buClr>
              <a:buSzPts val="1800"/>
              <a:buFont typeface="Century Gothic"/>
              <a:buNone/>
              <a:defRPr sz="1800">
                <a:latin typeface="Century Gothic"/>
                <a:ea typeface="Century Gothic"/>
                <a:cs typeface="Century Gothic"/>
                <a:sym typeface="Century Gothic"/>
              </a:defRPr>
            </a:lvl3pPr>
            <a:lvl4pPr lvl="3" rtl="0"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4pPr>
            <a:lvl5pPr lvl="4" rtl="0"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5pPr>
            <a:lvl6pPr lvl="5" rtl="0"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6pPr>
            <a:lvl7pPr lvl="6" rtl="0"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7pPr>
            <a:lvl8pPr lvl="7" rtl="0"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8pPr>
            <a:lvl9pPr lvl="8" rtl="0"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9pPr>
          </a:lstStyle>
          <a:p/>
        </p:txBody>
      </p:sp>
      <p:sp>
        <p:nvSpPr>
          <p:cNvPr id="57" name="Google Shape;57;g103ede1746f_0_96"/>
          <p:cNvSpPr txBox="1"/>
          <p:nvPr>
            <p:ph idx="10" type="dt"/>
          </p:nvPr>
        </p:nvSpPr>
        <p:spPr>
          <a:xfrm>
            <a:off x="4654295" y="617415"/>
            <a:ext cx="71238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1pPr>
            <a:lvl2pPr lvl="1"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58" name="Google Shape;58;g103ede1746f_0_96"/>
          <p:cNvSpPr txBox="1"/>
          <p:nvPr>
            <p:ph idx="11" type="ftr"/>
          </p:nvPr>
        </p:nvSpPr>
        <p:spPr>
          <a:xfrm>
            <a:off x="4654295" y="6170490"/>
            <a:ext cx="55884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1pPr>
            <a:lvl2pPr lvl="1"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59" name="Google Shape;59;g103ede1746f_0_96"/>
          <p:cNvSpPr txBox="1"/>
          <p:nvPr>
            <p:ph idx="12" type="sldNum"/>
          </p:nvPr>
        </p:nvSpPr>
        <p:spPr>
          <a:xfrm>
            <a:off x="10515600" y="6170490"/>
            <a:ext cx="1198800" cy="457200"/>
          </a:xfrm>
          <a:prstGeom prst="rect">
            <a:avLst/>
          </a:prstGeom>
          <a:noFill/>
          <a:ln>
            <a:noFill/>
          </a:ln>
        </p:spPr>
        <p:txBody>
          <a:bodyPr anchorCtr="0" anchor="b" bIns="91425" lIns="109725" spcFirstLastPara="1" rIns="109725" wrap="square" tIns="109725">
            <a:noAutofit/>
          </a:bodyPr>
          <a:lstStyle>
            <a:lvl1pPr indent="0" lvl="0" marL="0" marR="0" rtl="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it-IT"/>
              <a:t>‹#›</a:t>
            </a:fld>
            <a:endParaRPr/>
          </a:p>
        </p:txBody>
      </p:sp>
      <p:sp>
        <p:nvSpPr>
          <p:cNvPr id="60" name="Google Shape;60;g103ede1746f_0_96"/>
          <p:cNvSpPr/>
          <p:nvPr/>
        </p:nvSpPr>
        <p:spPr>
          <a:xfrm>
            <a:off x="1375409"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61" name="Google Shape;61;g103ede1746f_0_96"/>
          <p:cNvSpPr/>
          <p:nvPr/>
        </p:nvSpPr>
        <p:spPr>
          <a:xfrm>
            <a:off x="1155402"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62" name="Google Shape;62;g103ede1746f_0_96"/>
          <p:cNvSpPr/>
          <p:nvPr/>
        </p:nvSpPr>
        <p:spPr>
          <a:xfrm>
            <a:off x="924161" y="0"/>
            <a:ext cx="2262979" cy="6858000"/>
          </a:xfrm>
          <a:custGeom>
            <a:rect b="b" l="l" r="r" t="t"/>
            <a:pathLst>
              <a:path extrusionOk="0" h="6858000" w="2521425">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3C8C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3" name="Shape 63"/>
        <p:cNvGrpSpPr/>
        <p:nvPr/>
      </p:nvGrpSpPr>
      <p:grpSpPr>
        <a:xfrm>
          <a:off x="0" y="0"/>
          <a:ext cx="0" cy="0"/>
          <a:chOff x="0" y="0"/>
          <a:chExt cx="0" cy="0"/>
        </a:xfrm>
      </p:grpSpPr>
      <p:sp>
        <p:nvSpPr>
          <p:cNvPr id="64" name="Google Shape;64;g103ede1746f_0_106"/>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Font typeface="Century Gothic"/>
              <a:buNone/>
              <a:defRPr>
                <a:latin typeface="Century Gothic"/>
                <a:ea typeface="Century Gothic"/>
                <a:cs typeface="Century Gothic"/>
                <a:sym typeface="Century Gothic"/>
              </a:defRPr>
            </a:lvl1pPr>
            <a:lvl2pPr lvl="1"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65" name="Google Shape;65;g103ede1746f_0_106"/>
          <p:cNvSpPr txBox="1"/>
          <p:nvPr>
            <p:ph idx="1" type="body"/>
          </p:nvPr>
        </p:nvSpPr>
        <p:spPr>
          <a:xfrm>
            <a:off x="1920240" y="2312276"/>
            <a:ext cx="8770500" cy="36516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1pPr>
            <a:lvl2pPr indent="-228600" lvl="1" marL="914400" rtl="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2pPr>
            <a:lvl3pPr indent="-342900" lvl="2" marL="1371600" rtl="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3pPr>
            <a:lvl4pPr indent="-342900" lvl="3" marL="1828800" rtl="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4pPr>
            <a:lvl5pPr indent="-342900" lvl="4" marL="2286000" rtl="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5pPr>
            <a:lvl6pPr indent="-342900" lvl="5" marL="2743200" rtl="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6pPr>
            <a:lvl7pPr indent="-342900" lvl="6" marL="3200400" rtl="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7pPr>
            <a:lvl8pPr indent="-342900" lvl="7" marL="3657600" rtl="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8pPr>
            <a:lvl9pPr indent="-342900" lvl="8" marL="4114800" rtl="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9pPr>
          </a:lstStyle>
          <a:p/>
        </p:txBody>
      </p:sp>
      <p:sp>
        <p:nvSpPr>
          <p:cNvPr id="66" name="Google Shape;66;g103ede1746f_0_106"/>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Font typeface="Century Gothic"/>
              <a:buNone/>
              <a:defRPr>
                <a:latin typeface="Century Gothic"/>
                <a:ea typeface="Century Gothic"/>
                <a:cs typeface="Century Gothic"/>
                <a:sym typeface="Century Gothic"/>
              </a:defRPr>
            </a:lvl1pPr>
            <a:lvl2pPr lvl="1"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67" name="Google Shape;67;g103ede1746f_0_106"/>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1pPr>
            <a:lvl2pPr lvl="1"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68" name="Google Shape;68;g103ede1746f_0_106"/>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pic>
        <p:nvPicPr>
          <p:cNvPr id="69" name="Google Shape;69;g103ede1746f_0_106"/>
          <p:cNvPicPr preferRelativeResize="0"/>
          <p:nvPr/>
        </p:nvPicPr>
        <p:blipFill rotWithShape="1">
          <a:blip r:embed="rId2">
            <a:alphaModFix/>
          </a:blip>
          <a:srcRect b="0" l="0" r="0" t="0"/>
          <a:stretch/>
        </p:blipFill>
        <p:spPr>
          <a:xfrm>
            <a:off x="223997" y="140985"/>
            <a:ext cx="2529723" cy="67289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0" name="Shape 70"/>
        <p:cNvGrpSpPr/>
        <p:nvPr/>
      </p:nvGrpSpPr>
      <p:grpSpPr>
        <a:xfrm>
          <a:off x="0" y="0"/>
          <a:ext cx="0" cy="0"/>
          <a:chOff x="0" y="0"/>
          <a:chExt cx="0" cy="0"/>
        </a:xfrm>
      </p:grpSpPr>
      <p:grpSp>
        <p:nvGrpSpPr>
          <p:cNvPr id="71" name="Google Shape;71;g103ede1746f_0_113"/>
          <p:cNvGrpSpPr/>
          <p:nvPr/>
        </p:nvGrpSpPr>
        <p:grpSpPr>
          <a:xfrm>
            <a:off x="3124577" y="0"/>
            <a:ext cx="4389519" cy="2916937"/>
            <a:chOff x="3124577" y="0"/>
            <a:chExt cx="4389519" cy="2916937"/>
          </a:xfrm>
        </p:grpSpPr>
        <p:sp>
          <p:nvSpPr>
            <p:cNvPr id="72" name="Google Shape;72;g103ede1746f_0_113"/>
            <p:cNvSpPr/>
            <p:nvPr/>
          </p:nvSpPr>
          <p:spPr>
            <a:xfrm>
              <a:off x="3320637" y="0"/>
              <a:ext cx="4013331" cy="2742133"/>
            </a:xfrm>
            <a:custGeom>
              <a:rect b="b" l="l" r="r" t="t"/>
              <a:pathLst>
                <a:path extrusionOk="0" h="2742133" w="4013331">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3" name="Google Shape;73;g103ede1746f_0_113"/>
            <p:cNvSpPr/>
            <p:nvPr/>
          </p:nvSpPr>
          <p:spPr>
            <a:xfrm>
              <a:off x="3566319" y="0"/>
              <a:ext cx="3401415" cy="2440484"/>
            </a:xfrm>
            <a:custGeom>
              <a:rect b="b" l="l" r="r" t="t"/>
              <a:pathLst>
                <a:path extrusionOk="0" h="2440484" w="3401415">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4" name="Google Shape;74;g103ede1746f_0_113"/>
            <p:cNvSpPr/>
            <p:nvPr/>
          </p:nvSpPr>
          <p:spPr>
            <a:xfrm>
              <a:off x="3232490" y="0"/>
              <a:ext cx="4161496" cy="2820451"/>
            </a:xfrm>
            <a:custGeom>
              <a:rect b="b" l="l" r="r" t="t"/>
              <a:pathLst>
                <a:path extrusionOk="0" h="2806419" w="4130517">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5" name="Google Shape;75;g103ede1746f_0_113"/>
            <p:cNvSpPr/>
            <p:nvPr/>
          </p:nvSpPr>
          <p:spPr>
            <a:xfrm>
              <a:off x="3124577" y="0"/>
              <a:ext cx="4389519" cy="2916937"/>
            </a:xfrm>
            <a:custGeom>
              <a:rect b="b" l="l" r="r" t="t"/>
              <a:pathLst>
                <a:path extrusionOk="0" h="2916937" w="4389519">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76" name="Google Shape;76;g103ede1746f_0_113"/>
          <p:cNvGrpSpPr/>
          <p:nvPr/>
        </p:nvGrpSpPr>
        <p:grpSpPr>
          <a:xfrm>
            <a:off x="8122942" y="0"/>
            <a:ext cx="4069058" cy="3547008"/>
            <a:chOff x="8122942" y="0"/>
            <a:chExt cx="4069058" cy="3547008"/>
          </a:xfrm>
        </p:grpSpPr>
        <p:sp>
          <p:nvSpPr>
            <p:cNvPr id="77" name="Google Shape;77;g103ede1746f_0_113"/>
            <p:cNvSpPr/>
            <p:nvPr/>
          </p:nvSpPr>
          <p:spPr>
            <a:xfrm>
              <a:off x="8122942" y="0"/>
              <a:ext cx="4069058" cy="3547008"/>
            </a:xfrm>
            <a:custGeom>
              <a:rect b="b" l="l" r="r" t="t"/>
              <a:pathLst>
                <a:path extrusionOk="0" h="3547008" w="406905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8" name="Google Shape;78;g103ede1746f_0_113"/>
            <p:cNvSpPr/>
            <p:nvPr/>
          </p:nvSpPr>
          <p:spPr>
            <a:xfrm flipH="1">
              <a:off x="8319994" y="0"/>
              <a:ext cx="3872006" cy="3321595"/>
            </a:xfrm>
            <a:custGeom>
              <a:rect b="b" l="l" r="r" t="t"/>
              <a:pathLst>
                <a:path extrusionOk="0" h="3321595" w="3872006">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79" name="Google Shape;79;g103ede1746f_0_113"/>
            <p:cNvSpPr/>
            <p:nvPr/>
          </p:nvSpPr>
          <p:spPr>
            <a:xfrm flipH="1">
              <a:off x="8729240" y="9274"/>
              <a:ext cx="3462454" cy="3010961"/>
            </a:xfrm>
            <a:custGeom>
              <a:rect b="b" l="l" r="r" t="t"/>
              <a:pathLst>
                <a:path extrusionOk="0" h="3010961" w="3462454">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80" name="Google Shape;80;g103ede1746f_0_113"/>
            <p:cNvSpPr/>
            <p:nvPr/>
          </p:nvSpPr>
          <p:spPr>
            <a:xfrm flipH="1">
              <a:off x="8238407" y="9274"/>
              <a:ext cx="3953287" cy="3411460"/>
            </a:xfrm>
            <a:custGeom>
              <a:rect b="b" l="l" r="r" t="t"/>
              <a:pathLst>
                <a:path extrusionOk="0" h="3411460" w="3904481">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grpSp>
      <p:grpSp>
        <p:nvGrpSpPr>
          <p:cNvPr id="81" name="Google Shape;81;g103ede1746f_0_113"/>
          <p:cNvGrpSpPr/>
          <p:nvPr/>
        </p:nvGrpSpPr>
        <p:grpSpPr>
          <a:xfrm>
            <a:off x="-1" y="1355238"/>
            <a:ext cx="4381213" cy="5510713"/>
            <a:chOff x="0" y="1347287"/>
            <a:chExt cx="4259808" cy="5510713"/>
          </a:xfrm>
        </p:grpSpPr>
        <p:sp>
          <p:nvSpPr>
            <p:cNvPr id="82" name="Google Shape;82;g103ede1746f_0_113"/>
            <p:cNvSpPr/>
            <p:nvPr/>
          </p:nvSpPr>
          <p:spPr>
            <a:xfrm>
              <a:off x="0" y="1676545"/>
              <a:ext cx="4174269" cy="5181455"/>
            </a:xfrm>
            <a:custGeom>
              <a:rect b="b" l="l" r="r" t="t"/>
              <a:pathLst>
                <a:path extrusionOk="0" h="5181455" w="4174269">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3" name="Google Shape;83;g103ede1746f_0_113"/>
            <p:cNvSpPr/>
            <p:nvPr/>
          </p:nvSpPr>
          <p:spPr>
            <a:xfrm>
              <a:off x="0" y="1347287"/>
              <a:ext cx="4259808" cy="5510713"/>
            </a:xfrm>
            <a:custGeom>
              <a:rect b="b" l="l" r="r" t="t"/>
              <a:pathLst>
                <a:path extrusionOk="0" h="5510713" w="4259808">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4" name="Google Shape;84;g103ede1746f_0_113"/>
            <p:cNvSpPr/>
            <p:nvPr/>
          </p:nvSpPr>
          <p:spPr>
            <a:xfrm>
              <a:off x="0" y="1592806"/>
              <a:ext cx="4029221" cy="5265194"/>
            </a:xfrm>
            <a:custGeom>
              <a:rect b="b" l="l" r="r" t="t"/>
              <a:pathLst>
                <a:path extrusionOk="0" h="5265194" w="4029221">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cap="flat" cmpd="sng" w="19050">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5" name="Google Shape;85;g103ede1746f_0_113"/>
            <p:cNvSpPr/>
            <p:nvPr/>
          </p:nvSpPr>
          <p:spPr>
            <a:xfrm>
              <a:off x="0" y="2147333"/>
              <a:ext cx="3702048" cy="4710667"/>
            </a:xfrm>
            <a:custGeom>
              <a:rect b="b" l="l" r="r" t="t"/>
              <a:pathLst>
                <a:path extrusionOk="0" h="4710667" w="3702048">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sp>
        <p:nvSpPr>
          <p:cNvPr id="86" name="Google Shape;86;g103ede1746f_0_113"/>
          <p:cNvSpPr txBox="1"/>
          <p:nvPr>
            <p:ph type="title"/>
          </p:nvPr>
        </p:nvSpPr>
        <p:spPr>
          <a:xfrm>
            <a:off x="4654296" y="67934"/>
            <a:ext cx="6666000" cy="2129700"/>
          </a:xfrm>
          <a:prstGeom prst="rect">
            <a:avLst/>
          </a:prstGeom>
          <a:noFill/>
          <a:ln>
            <a:noFill/>
          </a:ln>
        </p:spPr>
        <p:txBody>
          <a:bodyPr anchorCtr="0" anchor="b" bIns="91425" lIns="109725" spcFirstLastPara="1" rIns="109725" wrap="square" tIns="109725">
            <a:noAutofit/>
          </a:bodyPr>
          <a:lstStyle>
            <a:lvl1pPr lvl="0" rtl="0" algn="l">
              <a:lnSpc>
                <a:spcPct val="110000"/>
              </a:lnSpc>
              <a:spcBef>
                <a:spcPts val="0"/>
              </a:spcBef>
              <a:spcAft>
                <a:spcPts val="0"/>
              </a:spcAft>
              <a:buClr>
                <a:srgbClr val="3F3F3F"/>
              </a:buClr>
              <a:buSzPts val="4800"/>
              <a:buFont typeface="Century Gothic"/>
              <a:buNone/>
              <a:defRPr sz="4800" cap="none">
                <a:solidFill>
                  <a:srgbClr val="3F3F3F"/>
                </a:solidFill>
                <a:latin typeface="Century Gothic"/>
                <a:ea typeface="Century Gothic"/>
                <a:cs typeface="Century Gothic"/>
                <a:sym typeface="Century Gothic"/>
              </a:defRPr>
            </a:lvl1pPr>
            <a:lvl2pPr lvl="1"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87" name="Google Shape;87;g103ede1746f_0_113"/>
          <p:cNvSpPr txBox="1"/>
          <p:nvPr>
            <p:ph idx="11" type="ftr"/>
          </p:nvPr>
        </p:nvSpPr>
        <p:spPr>
          <a:xfrm>
            <a:off x="4654296" y="6170490"/>
            <a:ext cx="57132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1pPr>
            <a:lvl2pPr lvl="1"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88" name="Google Shape;88;g103ede1746f_0_113"/>
          <p:cNvSpPr txBox="1"/>
          <p:nvPr>
            <p:ph idx="12" type="sldNum"/>
          </p:nvPr>
        </p:nvSpPr>
        <p:spPr>
          <a:xfrm>
            <a:off x="10853744" y="28176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it-IT"/>
              <a:t>‹#›</a:t>
            </a:fld>
            <a:endParaRPr/>
          </a:p>
        </p:txBody>
      </p:sp>
      <p:sp>
        <p:nvSpPr>
          <p:cNvPr id="89" name="Google Shape;89;g103ede1746f_0_113"/>
          <p:cNvSpPr txBox="1"/>
          <p:nvPr>
            <p:ph idx="1" type="body"/>
          </p:nvPr>
        </p:nvSpPr>
        <p:spPr>
          <a:xfrm>
            <a:off x="4654295" y="2197608"/>
            <a:ext cx="6666000" cy="5121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30000"/>
              </a:lnSpc>
              <a:spcBef>
                <a:spcPts val="0"/>
              </a:spcBef>
              <a:spcAft>
                <a:spcPts val="0"/>
              </a:spcAft>
              <a:buClr>
                <a:srgbClr val="3F3F3F"/>
              </a:buClr>
              <a:buSzPts val="2000"/>
              <a:buFont typeface="Century Gothic"/>
              <a:buNone/>
              <a:defRPr sz="2000">
                <a:solidFill>
                  <a:srgbClr val="3F3F3F"/>
                </a:solidFill>
                <a:latin typeface="Century Gothic"/>
                <a:ea typeface="Century Gothic"/>
                <a:cs typeface="Century Gothic"/>
                <a:sym typeface="Century Gothic"/>
              </a:defRPr>
            </a:lvl1pPr>
            <a:lvl2pPr indent="-228600" lvl="1" marL="914400" rtl="0" algn="l">
              <a:lnSpc>
                <a:spcPct val="140000"/>
              </a:lnSpc>
              <a:spcBef>
                <a:spcPts val="930"/>
              </a:spcBef>
              <a:spcAft>
                <a:spcPts val="0"/>
              </a:spcAft>
              <a:buClr>
                <a:srgbClr val="888888"/>
              </a:buClr>
              <a:buSzPts val="2000"/>
              <a:buFont typeface="Century Gothic"/>
              <a:buNone/>
              <a:defRPr sz="2000">
                <a:solidFill>
                  <a:srgbClr val="888888"/>
                </a:solidFill>
                <a:latin typeface="Century Gothic"/>
                <a:ea typeface="Century Gothic"/>
                <a:cs typeface="Century Gothic"/>
                <a:sym typeface="Century Gothic"/>
              </a:defRPr>
            </a:lvl2pPr>
            <a:lvl3pPr indent="-228600" lvl="2" marL="1371600" rtl="0" algn="l">
              <a:lnSpc>
                <a:spcPct val="140000"/>
              </a:lnSpc>
              <a:spcBef>
                <a:spcPts val="930"/>
              </a:spcBef>
              <a:spcAft>
                <a:spcPts val="0"/>
              </a:spcAft>
              <a:buClr>
                <a:srgbClr val="888888"/>
              </a:buClr>
              <a:buSzPts val="1800"/>
              <a:buFont typeface="Century Gothic"/>
              <a:buNone/>
              <a:defRPr sz="1800">
                <a:solidFill>
                  <a:srgbClr val="888888"/>
                </a:solidFill>
                <a:latin typeface="Century Gothic"/>
                <a:ea typeface="Century Gothic"/>
                <a:cs typeface="Century Gothic"/>
                <a:sym typeface="Century Gothic"/>
              </a:defRPr>
            </a:lvl3pPr>
            <a:lvl4pPr indent="-228600" lvl="3" marL="1828800" rtl="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4pPr>
            <a:lvl5pPr indent="-228600" lvl="4" marL="2286000" rtl="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5pPr>
            <a:lvl6pPr indent="-228600" lvl="5" marL="2743200" rtl="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6pPr>
            <a:lvl7pPr indent="-228600" lvl="6" marL="3200400" rtl="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7pPr>
            <a:lvl8pPr indent="-228600" lvl="7" marL="3657600" rtl="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8pPr>
            <a:lvl9pPr indent="-228600" lvl="8" marL="4114800" rtl="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9pPr>
          </a:lstStyle>
          <a:p/>
        </p:txBody>
      </p:sp>
      <p:sp>
        <p:nvSpPr>
          <p:cNvPr id="90" name="Google Shape;90;g103ede1746f_0_113"/>
          <p:cNvSpPr txBox="1"/>
          <p:nvPr>
            <p:ph idx="10" type="dt"/>
          </p:nvPr>
        </p:nvSpPr>
        <p:spPr>
          <a:xfrm>
            <a:off x="640080" y="2817691"/>
            <a:ext cx="28401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1pPr>
            <a:lvl2pPr lvl="1"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4.xml"/><Relationship Id="rId3" Type="http://schemas.openxmlformats.org/officeDocument/2006/relationships/slideLayout" Target="../slideLayouts/slideLayout5.xml"/><Relationship Id="rId4" Type="http://schemas.openxmlformats.org/officeDocument/2006/relationships/slideLayout" Target="../slideLayouts/slideLayout6.xml"/><Relationship Id="rId5"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4EEEE"/>
        </a:solidFill>
      </p:bgPr>
    </p:bg>
    <p:spTree>
      <p:nvGrpSpPr>
        <p:cNvPr id="5" name="Shape 5"/>
        <p:cNvGrpSpPr/>
        <p:nvPr/>
      </p:nvGrpSpPr>
      <p:grpSpPr>
        <a:xfrm>
          <a:off x="0" y="0"/>
          <a:ext cx="0" cy="0"/>
          <a:chOff x="0" y="0"/>
          <a:chExt cx="0" cy="0"/>
        </a:xfrm>
      </p:grpSpPr>
      <p:sp>
        <p:nvSpPr>
          <p:cNvPr id="6" name="Google Shape;6;p5"/>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marR="0" rtl="0" algn="l">
              <a:lnSpc>
                <a:spcPct val="130000"/>
              </a:lnSpc>
              <a:spcBef>
                <a:spcPts val="0"/>
              </a:spcBef>
              <a:spcAft>
                <a:spcPts val="0"/>
              </a:spcAft>
              <a:buClr>
                <a:srgbClr val="000000"/>
              </a:buClr>
              <a:buSzPts val="3600"/>
              <a:buFont typeface="Century Gothic"/>
              <a:buNone/>
              <a:defRPr b="1" i="0" sz="36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9pPr>
          </a:lstStyle>
          <a:p/>
        </p:txBody>
      </p:sp>
      <p:sp>
        <p:nvSpPr>
          <p:cNvPr id="7" name="Google Shape;7;p5"/>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marR="0" rtl="0" algn="l">
              <a:lnSpc>
                <a:spcPct val="140000"/>
              </a:lnSpc>
              <a:spcBef>
                <a:spcPts val="930"/>
              </a:spcBef>
              <a:spcAft>
                <a:spcPts val="0"/>
              </a:spcAft>
              <a:buClr>
                <a:srgbClr val="3F3F3F"/>
              </a:buClr>
              <a:buSzPts val="1800"/>
              <a:buFont typeface="Century Gothic"/>
              <a:buNone/>
              <a:defRPr b="0" i="0" sz="1800" u="none" cap="none" strike="noStrike">
                <a:solidFill>
                  <a:srgbClr val="3F3F3F"/>
                </a:solidFill>
                <a:latin typeface="Century Gothic"/>
                <a:ea typeface="Century Gothic"/>
                <a:cs typeface="Century Gothic"/>
                <a:sym typeface="Century Gothic"/>
              </a:defRPr>
            </a:lvl1pPr>
            <a:lvl2pPr indent="-228600" lvl="1" marL="914400" marR="0" rtl="0" algn="l">
              <a:lnSpc>
                <a:spcPct val="140000"/>
              </a:lnSpc>
              <a:spcBef>
                <a:spcPts val="930"/>
              </a:spcBef>
              <a:spcAft>
                <a:spcPts val="0"/>
              </a:spcAft>
              <a:buClr>
                <a:srgbClr val="3F3F3F"/>
              </a:buClr>
              <a:buSzPts val="1600"/>
              <a:buFont typeface="Century Gothic"/>
              <a:buNone/>
              <a:defRPr b="0" i="0" sz="1600" u="none" cap="none" strike="noStrike">
                <a:solidFill>
                  <a:srgbClr val="3F3F3F"/>
                </a:solidFill>
                <a:latin typeface="Century Gothic"/>
                <a:ea typeface="Century Gothic"/>
                <a:cs typeface="Century Gothic"/>
                <a:sym typeface="Century Gothic"/>
              </a:defRPr>
            </a:lvl2pPr>
            <a:lvl3pPr indent="-317500" lvl="2" marL="1371600" marR="0" rtl="0" algn="l">
              <a:lnSpc>
                <a:spcPct val="140000"/>
              </a:lnSpc>
              <a:spcBef>
                <a:spcPts val="930"/>
              </a:spcBef>
              <a:spcAft>
                <a:spcPts val="0"/>
              </a:spcAft>
              <a:buClr>
                <a:srgbClr val="3F3F3F"/>
              </a:buClr>
              <a:buSzPts val="1400"/>
              <a:buFont typeface="Century Gothic"/>
              <a:buChar char="–"/>
              <a:defRPr b="0" i="1" sz="1400" u="none" cap="none" strike="noStrike">
                <a:solidFill>
                  <a:srgbClr val="3F3F3F"/>
                </a:solidFill>
                <a:latin typeface="Century Gothic"/>
                <a:ea typeface="Century Gothic"/>
                <a:cs typeface="Century Gothic"/>
                <a:sym typeface="Century Gothic"/>
              </a:defRPr>
            </a:lvl3pPr>
            <a:lvl4pPr indent="-317500" lvl="3" marL="1828800" marR="0" rtl="0" algn="l">
              <a:lnSpc>
                <a:spcPct val="140000"/>
              </a:lnSpc>
              <a:spcBef>
                <a:spcPts val="930"/>
              </a:spcBef>
              <a:spcAft>
                <a:spcPts val="0"/>
              </a:spcAft>
              <a:buClr>
                <a:srgbClr val="3F3F3F"/>
              </a:buClr>
              <a:buSzPts val="1400"/>
              <a:buFont typeface="Century Gothic"/>
              <a:buChar char="–"/>
              <a:defRPr b="0" i="0" sz="1400" u="none" cap="none" strike="noStrike">
                <a:solidFill>
                  <a:srgbClr val="3F3F3F"/>
                </a:solidFill>
                <a:latin typeface="Century Gothic"/>
                <a:ea typeface="Century Gothic"/>
                <a:cs typeface="Century Gothic"/>
                <a:sym typeface="Century Gothic"/>
              </a:defRPr>
            </a:lvl4pPr>
            <a:lvl5pPr indent="-317500" lvl="4" marL="2286000" marR="0" rtl="0" algn="l">
              <a:lnSpc>
                <a:spcPct val="140000"/>
              </a:lnSpc>
              <a:spcBef>
                <a:spcPts val="930"/>
              </a:spcBef>
              <a:spcAft>
                <a:spcPts val="0"/>
              </a:spcAft>
              <a:buClr>
                <a:srgbClr val="3F3F3F"/>
              </a:buClr>
              <a:buSzPts val="1400"/>
              <a:buFont typeface="Century Gothic"/>
              <a:buChar char="–"/>
              <a:defRPr b="0" i="1" sz="1400" u="none" cap="none" strike="noStrike">
                <a:solidFill>
                  <a:srgbClr val="3F3F3F"/>
                </a:solidFill>
                <a:latin typeface="Century Gothic"/>
                <a:ea typeface="Century Gothic"/>
                <a:cs typeface="Century Gothic"/>
                <a:sym typeface="Century Gothic"/>
              </a:defRPr>
            </a:lvl5pPr>
            <a:lvl6pPr indent="-317500" lvl="5" marL="2743200" marR="0" rtl="0" algn="l">
              <a:lnSpc>
                <a:spcPct val="111000"/>
              </a:lnSpc>
              <a:spcBef>
                <a:spcPts val="930"/>
              </a:spcBef>
              <a:spcAft>
                <a:spcPts val="0"/>
              </a:spcAft>
              <a:buClr>
                <a:srgbClr val="188589"/>
              </a:buClr>
              <a:buSzPts val="1400"/>
              <a:buFont typeface="Century Gothic"/>
              <a:buChar char="–"/>
              <a:defRPr b="0" i="0" sz="1400" u="none" cap="none" strike="noStrike">
                <a:solidFill>
                  <a:srgbClr val="188589"/>
                </a:solidFill>
                <a:latin typeface="Century Gothic"/>
                <a:ea typeface="Century Gothic"/>
                <a:cs typeface="Century Gothic"/>
                <a:sym typeface="Century Gothic"/>
              </a:defRPr>
            </a:lvl6pPr>
            <a:lvl7pPr indent="-317500" lvl="6" marL="3200400" marR="0" rtl="0" algn="l">
              <a:lnSpc>
                <a:spcPct val="111000"/>
              </a:lnSpc>
              <a:spcBef>
                <a:spcPts val="930"/>
              </a:spcBef>
              <a:spcAft>
                <a:spcPts val="0"/>
              </a:spcAft>
              <a:buClr>
                <a:srgbClr val="188589"/>
              </a:buClr>
              <a:buSzPts val="1400"/>
              <a:buFont typeface="Century Gothic"/>
              <a:buChar char="–"/>
              <a:defRPr b="0" i="1" sz="1400" u="none" cap="none" strike="noStrike">
                <a:solidFill>
                  <a:srgbClr val="188589"/>
                </a:solidFill>
                <a:latin typeface="Century Gothic"/>
                <a:ea typeface="Century Gothic"/>
                <a:cs typeface="Century Gothic"/>
                <a:sym typeface="Century Gothic"/>
              </a:defRPr>
            </a:lvl7pPr>
            <a:lvl8pPr indent="-317500" lvl="7" marL="3657600" marR="0" rtl="0" algn="l">
              <a:lnSpc>
                <a:spcPct val="111000"/>
              </a:lnSpc>
              <a:spcBef>
                <a:spcPts val="930"/>
              </a:spcBef>
              <a:spcAft>
                <a:spcPts val="0"/>
              </a:spcAft>
              <a:buClr>
                <a:srgbClr val="188589"/>
              </a:buClr>
              <a:buSzPts val="1400"/>
              <a:buFont typeface="Century Gothic"/>
              <a:buChar char="–"/>
              <a:defRPr b="0" i="0" sz="1400" u="none" cap="none" strike="noStrike">
                <a:solidFill>
                  <a:srgbClr val="188589"/>
                </a:solidFill>
                <a:latin typeface="Century Gothic"/>
                <a:ea typeface="Century Gothic"/>
                <a:cs typeface="Century Gothic"/>
                <a:sym typeface="Century Gothic"/>
              </a:defRPr>
            </a:lvl8pPr>
            <a:lvl9pPr indent="-317500" lvl="8" marL="4114800" marR="0" rtl="0" algn="l">
              <a:lnSpc>
                <a:spcPct val="111000"/>
              </a:lnSpc>
              <a:spcBef>
                <a:spcPts val="930"/>
              </a:spcBef>
              <a:spcAft>
                <a:spcPts val="0"/>
              </a:spcAft>
              <a:buClr>
                <a:srgbClr val="188589"/>
              </a:buClr>
              <a:buSzPts val="1400"/>
              <a:buFont typeface="Century Gothic"/>
              <a:buChar char="–"/>
              <a:defRPr b="0" i="1" sz="1400" u="none" cap="none" strike="noStrike">
                <a:solidFill>
                  <a:srgbClr val="188589"/>
                </a:solidFill>
                <a:latin typeface="Century Gothic"/>
                <a:ea typeface="Century Gothic"/>
                <a:cs typeface="Century Gothic"/>
                <a:sym typeface="Century Gothic"/>
              </a:defRPr>
            </a:lvl9pPr>
          </a:lstStyle>
          <a:p/>
        </p:txBody>
      </p:sp>
      <p:cxnSp>
        <p:nvCxnSpPr>
          <p:cNvPr id="8" name="Google Shape;8;p5" title="Rule Line"/>
          <p:cNvCxnSpPr/>
          <p:nvPr/>
        </p:nvCxnSpPr>
        <p:spPr>
          <a:xfrm>
            <a:off x="1920240" y="2176009"/>
            <a:ext cx="8770571" cy="0"/>
          </a:xfrm>
          <a:prstGeom prst="straightConnector1">
            <a:avLst/>
          </a:prstGeom>
          <a:noFill/>
          <a:ln cap="flat" cmpd="sng" w="25400">
            <a:solidFill>
              <a:srgbClr val="7F7F7F"/>
            </a:solidFill>
            <a:prstDash val="solid"/>
            <a:round/>
            <a:headEnd len="sm" w="sm" type="none"/>
            <a:tailEnd len="sm" w="sm" type="none"/>
          </a:ln>
        </p:spPr>
      </p:cxnSp>
      <p:pic>
        <p:nvPicPr>
          <p:cNvPr id="9" name="Google Shape;9;p5"/>
          <p:cNvPicPr preferRelativeResize="0"/>
          <p:nvPr/>
        </p:nvPicPr>
        <p:blipFill rotWithShape="1">
          <a:blip r:embed="rId1">
            <a:alphaModFix/>
          </a:blip>
          <a:srcRect b="0" l="0" r="0" t="0"/>
          <a:stretch/>
        </p:blipFill>
        <p:spPr>
          <a:xfrm>
            <a:off x="108675" y="105501"/>
            <a:ext cx="2224649" cy="5917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4EEEE"/>
        </a:solidFill>
      </p:bgPr>
    </p:bg>
    <p:spTree>
      <p:nvGrpSpPr>
        <p:cNvPr id="48" name="Shape 48"/>
        <p:cNvGrpSpPr/>
        <p:nvPr/>
      </p:nvGrpSpPr>
      <p:grpSpPr>
        <a:xfrm>
          <a:off x="0" y="0"/>
          <a:ext cx="0" cy="0"/>
          <a:chOff x="0" y="0"/>
          <a:chExt cx="0" cy="0"/>
        </a:xfrm>
      </p:grpSpPr>
      <p:sp>
        <p:nvSpPr>
          <p:cNvPr id="49" name="Google Shape;49;g103ede1746f_0_91"/>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marR="0" rtl="0" algn="l">
              <a:lnSpc>
                <a:spcPct val="130000"/>
              </a:lnSpc>
              <a:spcBef>
                <a:spcPts val="0"/>
              </a:spcBef>
              <a:spcAft>
                <a:spcPts val="0"/>
              </a:spcAft>
              <a:buSzPts val="3600"/>
              <a:buFont typeface="Century Gothic"/>
              <a:buNone/>
              <a:defRPr b="1" i="0" sz="3600" u="none" cap="none" strike="noStrike">
                <a:latin typeface="Century Gothic"/>
                <a:ea typeface="Century Gothic"/>
                <a:cs typeface="Century Gothic"/>
                <a:sym typeface="Century Gothic"/>
              </a:defRPr>
            </a:lvl1pPr>
            <a:lvl2pPr lvl="1"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2pPr>
            <a:lvl3pPr lvl="2"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3pPr>
            <a:lvl4pPr lvl="3"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4pPr>
            <a:lvl5pPr lvl="4"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5pPr>
            <a:lvl6pPr lvl="5"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6pPr>
            <a:lvl7pPr lvl="6"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7pPr>
            <a:lvl8pPr lvl="7"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8pPr>
            <a:lvl9pPr lvl="8"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9pPr>
          </a:lstStyle>
          <a:p/>
        </p:txBody>
      </p:sp>
      <p:sp>
        <p:nvSpPr>
          <p:cNvPr id="50" name="Google Shape;50;g103ede1746f_0_91"/>
          <p:cNvSpPr txBox="1"/>
          <p:nvPr>
            <p:ph idx="1" type="body"/>
          </p:nvPr>
        </p:nvSpPr>
        <p:spPr>
          <a:xfrm>
            <a:off x="1920240" y="2312276"/>
            <a:ext cx="8770500" cy="3651600"/>
          </a:xfrm>
          <a:prstGeom prst="rect">
            <a:avLst/>
          </a:prstGeom>
          <a:noFill/>
          <a:ln>
            <a:noFill/>
          </a:ln>
        </p:spPr>
        <p:txBody>
          <a:bodyPr anchorCtr="0" anchor="t" bIns="91425" lIns="109725" spcFirstLastPara="1" rIns="109725" wrap="square" tIns="109725">
            <a:normAutofit/>
          </a:bodyPr>
          <a:lstStyle>
            <a:lvl1pPr indent="-228600" lvl="0" marL="457200" marR="0" rtl="0" algn="l">
              <a:lnSpc>
                <a:spcPct val="140000"/>
              </a:lnSpc>
              <a:spcBef>
                <a:spcPts val="930"/>
              </a:spcBef>
              <a:spcAft>
                <a:spcPts val="0"/>
              </a:spcAft>
              <a:buClr>
                <a:srgbClr val="3F3F3F"/>
              </a:buClr>
              <a:buSzPts val="1800"/>
              <a:buFont typeface="Century Gothic"/>
              <a:buNone/>
              <a:defRPr i="0" sz="1800" u="none" cap="none" strike="noStrike">
                <a:solidFill>
                  <a:srgbClr val="3F3F3F"/>
                </a:solidFill>
                <a:latin typeface="Century Gothic"/>
                <a:ea typeface="Century Gothic"/>
                <a:cs typeface="Century Gothic"/>
                <a:sym typeface="Century Gothic"/>
              </a:defRPr>
            </a:lvl1pPr>
            <a:lvl2pPr indent="-228600" lvl="1" marL="914400" marR="0" rtl="0" algn="l">
              <a:lnSpc>
                <a:spcPct val="140000"/>
              </a:lnSpc>
              <a:spcBef>
                <a:spcPts val="930"/>
              </a:spcBef>
              <a:spcAft>
                <a:spcPts val="0"/>
              </a:spcAft>
              <a:buClr>
                <a:srgbClr val="3F3F3F"/>
              </a:buClr>
              <a:buSzPts val="1600"/>
              <a:buFont typeface="Century Gothic"/>
              <a:buNone/>
              <a:defRPr i="0" sz="1600" u="none" cap="none" strike="noStrike">
                <a:solidFill>
                  <a:srgbClr val="3F3F3F"/>
                </a:solidFill>
                <a:latin typeface="Century Gothic"/>
                <a:ea typeface="Century Gothic"/>
                <a:cs typeface="Century Gothic"/>
                <a:sym typeface="Century Gothic"/>
              </a:defRPr>
            </a:lvl2pPr>
            <a:lvl3pPr indent="-317500" lvl="2" marL="1371600" marR="0" rtl="0" algn="l">
              <a:lnSpc>
                <a:spcPct val="140000"/>
              </a:lnSpc>
              <a:spcBef>
                <a:spcPts val="930"/>
              </a:spcBef>
              <a:spcAft>
                <a:spcPts val="0"/>
              </a:spcAft>
              <a:buClr>
                <a:srgbClr val="3F3F3F"/>
              </a:buClr>
              <a:buSzPts val="1400"/>
              <a:buFont typeface="Century Gothic"/>
              <a:buChar char="–"/>
              <a:defRPr i="1" sz="1400" u="none" cap="none" strike="noStrike">
                <a:solidFill>
                  <a:srgbClr val="3F3F3F"/>
                </a:solidFill>
                <a:latin typeface="Century Gothic"/>
                <a:ea typeface="Century Gothic"/>
                <a:cs typeface="Century Gothic"/>
                <a:sym typeface="Century Gothic"/>
              </a:defRPr>
            </a:lvl3pPr>
            <a:lvl4pPr indent="-317500" lvl="3" marL="1828800" marR="0" rtl="0" algn="l">
              <a:lnSpc>
                <a:spcPct val="140000"/>
              </a:lnSpc>
              <a:spcBef>
                <a:spcPts val="930"/>
              </a:spcBef>
              <a:spcAft>
                <a:spcPts val="0"/>
              </a:spcAft>
              <a:buClr>
                <a:srgbClr val="3F3F3F"/>
              </a:buClr>
              <a:buSzPts val="1400"/>
              <a:buFont typeface="Century Gothic"/>
              <a:buChar char="–"/>
              <a:defRPr i="0" sz="1400" u="none" cap="none" strike="noStrike">
                <a:solidFill>
                  <a:srgbClr val="3F3F3F"/>
                </a:solidFill>
                <a:latin typeface="Century Gothic"/>
                <a:ea typeface="Century Gothic"/>
                <a:cs typeface="Century Gothic"/>
                <a:sym typeface="Century Gothic"/>
              </a:defRPr>
            </a:lvl4pPr>
            <a:lvl5pPr indent="-317500" lvl="4" marL="2286000" marR="0" rtl="0" algn="l">
              <a:lnSpc>
                <a:spcPct val="140000"/>
              </a:lnSpc>
              <a:spcBef>
                <a:spcPts val="930"/>
              </a:spcBef>
              <a:spcAft>
                <a:spcPts val="0"/>
              </a:spcAft>
              <a:buClr>
                <a:srgbClr val="3F3F3F"/>
              </a:buClr>
              <a:buSzPts val="1400"/>
              <a:buFont typeface="Century Gothic"/>
              <a:buChar char="–"/>
              <a:defRPr i="1" sz="1400" u="none" cap="none" strike="noStrike">
                <a:solidFill>
                  <a:srgbClr val="3F3F3F"/>
                </a:solidFill>
                <a:latin typeface="Century Gothic"/>
                <a:ea typeface="Century Gothic"/>
                <a:cs typeface="Century Gothic"/>
                <a:sym typeface="Century Gothic"/>
              </a:defRPr>
            </a:lvl5pPr>
            <a:lvl6pPr indent="-317500" lvl="5" marL="2743200" marR="0" rtl="0" algn="l">
              <a:lnSpc>
                <a:spcPct val="111000"/>
              </a:lnSpc>
              <a:spcBef>
                <a:spcPts val="930"/>
              </a:spcBef>
              <a:spcAft>
                <a:spcPts val="0"/>
              </a:spcAft>
              <a:buClr>
                <a:srgbClr val="188589"/>
              </a:buClr>
              <a:buSzPts val="1400"/>
              <a:buFont typeface="Century Gothic"/>
              <a:buChar char="–"/>
              <a:defRPr i="0" sz="1400" u="none" cap="none" strike="noStrike">
                <a:solidFill>
                  <a:srgbClr val="188589"/>
                </a:solidFill>
                <a:latin typeface="Century Gothic"/>
                <a:ea typeface="Century Gothic"/>
                <a:cs typeface="Century Gothic"/>
                <a:sym typeface="Century Gothic"/>
              </a:defRPr>
            </a:lvl6pPr>
            <a:lvl7pPr indent="-317500" lvl="6" marL="3200400" marR="0" rtl="0" algn="l">
              <a:lnSpc>
                <a:spcPct val="111000"/>
              </a:lnSpc>
              <a:spcBef>
                <a:spcPts val="930"/>
              </a:spcBef>
              <a:spcAft>
                <a:spcPts val="0"/>
              </a:spcAft>
              <a:buClr>
                <a:srgbClr val="188589"/>
              </a:buClr>
              <a:buSzPts val="1400"/>
              <a:buFont typeface="Century Gothic"/>
              <a:buChar char="–"/>
              <a:defRPr i="1" sz="1400" u="none" cap="none" strike="noStrike">
                <a:solidFill>
                  <a:srgbClr val="188589"/>
                </a:solidFill>
                <a:latin typeface="Century Gothic"/>
                <a:ea typeface="Century Gothic"/>
                <a:cs typeface="Century Gothic"/>
                <a:sym typeface="Century Gothic"/>
              </a:defRPr>
            </a:lvl7pPr>
            <a:lvl8pPr indent="-317500" lvl="7" marL="3657600" marR="0" rtl="0" algn="l">
              <a:lnSpc>
                <a:spcPct val="111000"/>
              </a:lnSpc>
              <a:spcBef>
                <a:spcPts val="930"/>
              </a:spcBef>
              <a:spcAft>
                <a:spcPts val="0"/>
              </a:spcAft>
              <a:buClr>
                <a:srgbClr val="188589"/>
              </a:buClr>
              <a:buSzPts val="1400"/>
              <a:buFont typeface="Century Gothic"/>
              <a:buChar char="–"/>
              <a:defRPr i="0" sz="1400" u="none" cap="none" strike="noStrike">
                <a:solidFill>
                  <a:srgbClr val="188589"/>
                </a:solidFill>
                <a:latin typeface="Century Gothic"/>
                <a:ea typeface="Century Gothic"/>
                <a:cs typeface="Century Gothic"/>
                <a:sym typeface="Century Gothic"/>
              </a:defRPr>
            </a:lvl8pPr>
            <a:lvl9pPr indent="-317500" lvl="8" marL="4114800" marR="0" rtl="0" algn="l">
              <a:lnSpc>
                <a:spcPct val="111000"/>
              </a:lnSpc>
              <a:spcBef>
                <a:spcPts val="930"/>
              </a:spcBef>
              <a:spcAft>
                <a:spcPts val="0"/>
              </a:spcAft>
              <a:buClr>
                <a:srgbClr val="188589"/>
              </a:buClr>
              <a:buSzPts val="1400"/>
              <a:buFont typeface="Century Gothic"/>
              <a:buChar char="–"/>
              <a:defRPr i="1" sz="1400" u="none" cap="none" strike="noStrike">
                <a:solidFill>
                  <a:srgbClr val="188589"/>
                </a:solidFill>
                <a:latin typeface="Century Gothic"/>
                <a:ea typeface="Century Gothic"/>
                <a:cs typeface="Century Gothic"/>
                <a:sym typeface="Century Gothic"/>
              </a:defRPr>
            </a:lvl9pPr>
          </a:lstStyle>
          <a:p/>
        </p:txBody>
      </p:sp>
      <p:cxnSp>
        <p:nvCxnSpPr>
          <p:cNvPr id="51" name="Google Shape;51;g103ede1746f_0_91" title="Rule Line"/>
          <p:cNvCxnSpPr/>
          <p:nvPr/>
        </p:nvCxnSpPr>
        <p:spPr>
          <a:xfrm>
            <a:off x="1920240" y="2176009"/>
            <a:ext cx="8770500" cy="0"/>
          </a:xfrm>
          <a:prstGeom prst="straightConnector1">
            <a:avLst/>
          </a:prstGeom>
          <a:noFill/>
          <a:ln cap="flat" cmpd="sng" w="25400">
            <a:solidFill>
              <a:srgbClr val="7F7F7F"/>
            </a:solidFill>
            <a:prstDash val="solid"/>
            <a:round/>
            <a:headEnd len="sm" w="sm" type="none"/>
            <a:tailEnd len="sm" w="sm" type="none"/>
          </a:ln>
        </p:spPr>
      </p:cxnSp>
      <p:pic>
        <p:nvPicPr>
          <p:cNvPr id="52" name="Google Shape;52;g103ede1746f_0_91"/>
          <p:cNvPicPr preferRelativeResize="0"/>
          <p:nvPr/>
        </p:nvPicPr>
        <p:blipFill rotWithShape="1">
          <a:blip r:embed="rId1">
            <a:alphaModFix/>
          </a:blip>
          <a:srcRect b="0" l="0" r="0" t="0"/>
          <a:stretch/>
        </p:blipFill>
        <p:spPr>
          <a:xfrm>
            <a:off x="108675" y="105501"/>
            <a:ext cx="2224649" cy="5917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53" r:id="rId2"/>
    <p:sldLayoutId id="2147483654" r:id="rId3"/>
    <p:sldLayoutId id="2147483655"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2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hyperlink" Target="https://edpuzzle.com/media/5f285d5d61744a3f1ce0010a" TargetMode="External"/><Relationship Id="rId5" Type="http://schemas.openxmlformats.org/officeDocument/2006/relationships/image" Target="../media/image5.png"/><Relationship Id="rId6" Type="http://schemas.openxmlformats.org/officeDocument/2006/relationships/hyperlink" Target="http://www.youtube.com/watch?v=GK_vRtHJZu4" TargetMode="External"/><Relationship Id="rId7"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png"/><Relationship Id="rId4" Type="http://schemas.openxmlformats.org/officeDocument/2006/relationships/hyperlink" Target="https://ec.europa.eu/environment/green-growth/index_en.htm" TargetMode="External"/><Relationship Id="rId5" Type="http://schemas.openxmlformats.org/officeDocument/2006/relationships/image" Target="../media/image5.png"/><Relationship Id="rId6"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2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png"/><Relationship Id="rId4" Type="http://schemas.openxmlformats.org/officeDocument/2006/relationships/hyperlink" Target="https://publications.jrc.ec.europa.eu/repository/handle/JRC101581" TargetMode="External"/><Relationship Id="rId5"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5.png"/><Relationship Id="rId6" Type="http://schemas.openxmlformats.org/officeDocument/2006/relationships/hyperlink" Target="https://ec.europa.eu/jrc/en/entrecomp/competence-areas-and-learning-progress"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9.png"/><Relationship Id="rId4" Type="http://schemas.openxmlformats.org/officeDocument/2006/relationships/image" Target="../media/image11.png"/><Relationship Id="rId5"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png"/><Relationship Id="rId4" Type="http://schemas.openxmlformats.org/officeDocument/2006/relationships/hyperlink" Target="https://www.optimizationgroup.com/solutions/idea-generation-optimization/" TargetMode="External"/><Relationship Id="rId5"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9.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9.png"/><Relationship Id="rId4" Type="http://schemas.openxmlformats.org/officeDocument/2006/relationships/hyperlink" Target="https://youtu.be/jTMjg2Ftes0" TargetMode="External"/><Relationship Id="rId5"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9.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9.png"/><Relationship Id="rId4" Type="http://schemas.openxmlformats.org/officeDocument/2006/relationships/image" Target="../media/image5.png"/><Relationship Id="rId5" Type="http://schemas.openxmlformats.org/officeDocument/2006/relationships/image" Target="../media/image16.png"/></Relationships>
</file>

<file path=ppt/slides/_rels/slide19.xml.rels><?xml version="1.0" encoding="UTF-8" standalone="yes"?><Relationships xmlns="http://schemas.openxmlformats.org/package/2006/relationships"><Relationship Id="rId11" Type="http://schemas.openxmlformats.org/officeDocument/2006/relationships/image" Target="../media/image18.jpg"/><Relationship Id="rId10" Type="http://schemas.openxmlformats.org/officeDocument/2006/relationships/image" Target="../media/image17.png"/><Relationship Id="rId13" Type="http://schemas.openxmlformats.org/officeDocument/2006/relationships/image" Target="../media/image19.png"/><Relationship Id="rId12" Type="http://schemas.openxmlformats.org/officeDocument/2006/relationships/image" Target="../media/image13.png"/><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2.png"/><Relationship Id="rId4" Type="http://schemas.openxmlformats.org/officeDocument/2006/relationships/image" Target="../media/image14.png"/><Relationship Id="rId9" Type="http://schemas.openxmlformats.org/officeDocument/2006/relationships/image" Target="../media/image21.png"/><Relationship Id="rId5" Type="http://schemas.openxmlformats.org/officeDocument/2006/relationships/image" Target="../media/image25.png"/><Relationship Id="rId6" Type="http://schemas.openxmlformats.org/officeDocument/2006/relationships/image" Target="../media/image20.png"/><Relationship Id="rId7" Type="http://schemas.openxmlformats.org/officeDocument/2006/relationships/image" Target="../media/image24.png"/><Relationship Id="rId8"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
          <p:cNvSpPr/>
          <p:nvPr/>
        </p:nvSpPr>
        <p:spPr>
          <a:xfrm>
            <a:off x="304" y="-21076"/>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96" name="Google Shape;96;p1"/>
          <p:cNvSpPr txBox="1"/>
          <p:nvPr>
            <p:ph type="ctrTitle"/>
          </p:nvPr>
        </p:nvSpPr>
        <p:spPr>
          <a:xfrm>
            <a:off x="623450" y="1346275"/>
            <a:ext cx="5832000" cy="2116200"/>
          </a:xfrm>
          <a:prstGeom prst="rect">
            <a:avLst/>
          </a:prstGeom>
          <a:noFill/>
          <a:ln>
            <a:noFill/>
          </a:ln>
        </p:spPr>
        <p:txBody>
          <a:bodyPr anchorCtr="0" anchor="b" bIns="91425" lIns="109725" spcFirstLastPara="1" rIns="109725" wrap="square" tIns="109725">
            <a:noAutofit/>
          </a:bodyPr>
          <a:lstStyle/>
          <a:p>
            <a:pPr indent="0" lvl="0" marL="0" rtl="0" algn="l">
              <a:lnSpc>
                <a:spcPct val="100000"/>
              </a:lnSpc>
              <a:spcBef>
                <a:spcPts val="0"/>
              </a:spcBef>
              <a:spcAft>
                <a:spcPts val="0"/>
              </a:spcAft>
              <a:buClr>
                <a:srgbClr val="262626"/>
              </a:buClr>
              <a:buSzPts val="4860"/>
              <a:buFont typeface="Arial"/>
              <a:buNone/>
            </a:pPr>
            <a:r>
              <a:rPr lang="it-IT" sz="3459"/>
              <a:t>Session 2 – Green idea and opportunity generation </a:t>
            </a:r>
            <a:endParaRPr sz="3459"/>
          </a:p>
        </p:txBody>
      </p:sp>
      <p:sp>
        <p:nvSpPr>
          <p:cNvPr id="97" name="Google Shape;97;p1"/>
          <p:cNvSpPr/>
          <p:nvPr/>
        </p:nvSpPr>
        <p:spPr>
          <a:xfrm flipH="1">
            <a:off x="6986049" y="0"/>
            <a:ext cx="5205951" cy="6858000"/>
          </a:xfrm>
          <a:custGeom>
            <a:rect b="b" l="l" r="r" t="t"/>
            <a:pathLst>
              <a:path extrusionOk="0" h="6858000" w="5205951">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98" name="Google Shape;98;p1"/>
          <p:cNvSpPr/>
          <p:nvPr/>
        </p:nvSpPr>
        <p:spPr>
          <a:xfrm flipH="1">
            <a:off x="6553480"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99" name="Google Shape;99;p1"/>
          <p:cNvSpPr/>
          <p:nvPr/>
        </p:nvSpPr>
        <p:spPr>
          <a:xfrm flipH="1">
            <a:off x="6758825"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pic>
        <p:nvPicPr>
          <p:cNvPr id="100" name="Google Shape;100;p1"/>
          <p:cNvPicPr preferRelativeResize="0"/>
          <p:nvPr/>
        </p:nvPicPr>
        <p:blipFill rotWithShape="1">
          <a:blip r:embed="rId3">
            <a:alphaModFix/>
          </a:blip>
          <a:srcRect b="0" l="0" r="0" t="0"/>
          <a:stretch/>
        </p:blipFill>
        <p:spPr>
          <a:xfrm>
            <a:off x="7873316" y="457929"/>
            <a:ext cx="4067150" cy="4575543"/>
          </a:xfrm>
          <a:prstGeom prst="rect">
            <a:avLst/>
          </a:prstGeom>
          <a:noFill/>
          <a:ln>
            <a:noFill/>
          </a:ln>
        </p:spPr>
      </p:pic>
      <p:pic>
        <p:nvPicPr>
          <p:cNvPr descr="Immagine che contiene testo&#10;&#10;Descrizione generata automaticamente" id="101" name="Google Shape;101;p1"/>
          <p:cNvPicPr preferRelativeResize="0"/>
          <p:nvPr/>
        </p:nvPicPr>
        <p:blipFill rotWithShape="1">
          <a:blip r:embed="rId4">
            <a:alphaModFix/>
          </a:blip>
          <a:srcRect b="0" l="0" r="0" t="0"/>
          <a:stretch/>
        </p:blipFill>
        <p:spPr>
          <a:xfrm>
            <a:off x="7814515" y="5681348"/>
            <a:ext cx="4496492" cy="1282668"/>
          </a:xfrm>
          <a:prstGeom prst="rect">
            <a:avLst/>
          </a:prstGeom>
          <a:noFill/>
          <a:ln>
            <a:noFill/>
          </a:ln>
        </p:spPr>
      </p:pic>
      <p:sp>
        <p:nvSpPr>
          <p:cNvPr id="102" name="Google Shape;102;p1"/>
          <p:cNvSpPr txBox="1"/>
          <p:nvPr/>
        </p:nvSpPr>
        <p:spPr>
          <a:xfrm>
            <a:off x="673917" y="6062368"/>
            <a:ext cx="5205951" cy="70788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OUTSIDE - Open commUniTies for SustaInable DevelopmEnt Nr. 2020-1-IT02-KA201-079803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t/>
            </a:r>
            <a:endParaRPr b="0" i="1" sz="800" u="none" cap="none" strike="noStrike">
              <a:solidFill>
                <a:schemeClr val="dk1"/>
              </a:solidFill>
              <a:latin typeface="Arial"/>
              <a:ea typeface="Arial"/>
              <a:cs typeface="Arial"/>
              <a:sym typeface="Arial"/>
            </a:endParaRPr>
          </a:p>
        </p:txBody>
      </p:sp>
      <p:pic>
        <p:nvPicPr>
          <p:cNvPr id="103" name="Google Shape;103;p1"/>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104" name="Google Shape;104;p1"/>
          <p:cNvSpPr txBox="1"/>
          <p:nvPr/>
        </p:nvSpPr>
        <p:spPr>
          <a:xfrm>
            <a:off x="623442" y="3974334"/>
            <a:ext cx="5101800" cy="1576200"/>
          </a:xfrm>
          <a:prstGeom prst="rect">
            <a:avLst/>
          </a:prstGeom>
          <a:noFill/>
          <a:ln>
            <a:noFill/>
          </a:ln>
        </p:spPr>
        <p:txBody>
          <a:bodyPr anchorCtr="0" anchor="ctr" bIns="91425" lIns="109725" spcFirstLastPara="1" rIns="109725" wrap="square" tIns="109725">
            <a:normAutofit/>
          </a:bodyPr>
          <a:lstStyle/>
          <a:p>
            <a:pPr indent="0" lvl="0" marL="0" rtl="0" algn="l">
              <a:lnSpc>
                <a:spcPct val="130000"/>
              </a:lnSpc>
              <a:spcBef>
                <a:spcPts val="0"/>
              </a:spcBef>
              <a:spcAft>
                <a:spcPts val="0"/>
              </a:spcAft>
              <a:buNone/>
            </a:pPr>
            <a:r>
              <a:rPr b="1" lang="it-IT" sz="2300">
                <a:solidFill>
                  <a:srgbClr val="188589"/>
                </a:solidFill>
                <a:latin typeface="Century Gothic"/>
                <a:ea typeface="Century Gothic"/>
                <a:cs typeface="Century Gothic"/>
                <a:sym typeface="Century Gothic"/>
              </a:rPr>
              <a:t>OUTSIDE module 6</a:t>
            </a:r>
            <a:endParaRPr b="1" sz="2300">
              <a:solidFill>
                <a:srgbClr val="188589"/>
              </a:solidFill>
              <a:latin typeface="Century Gothic"/>
              <a:ea typeface="Century Gothic"/>
              <a:cs typeface="Century Gothic"/>
              <a:sym typeface="Century Gothic"/>
            </a:endParaRPr>
          </a:p>
          <a:p>
            <a:pPr indent="0" lvl="0" marL="0" rtl="0" algn="l">
              <a:lnSpc>
                <a:spcPct val="130000"/>
              </a:lnSpc>
              <a:spcBef>
                <a:spcPts val="0"/>
              </a:spcBef>
              <a:spcAft>
                <a:spcPts val="0"/>
              </a:spcAft>
              <a:buNone/>
            </a:pPr>
            <a:r>
              <a:rPr b="1" lang="it-IT" sz="2300">
                <a:solidFill>
                  <a:srgbClr val="188589"/>
                </a:solidFill>
                <a:latin typeface="Century Gothic"/>
                <a:ea typeface="Century Gothic"/>
                <a:cs typeface="Century Gothic"/>
                <a:sym typeface="Century Gothic"/>
              </a:rPr>
              <a:t>Green Business Strategy</a:t>
            </a:r>
            <a:endParaRPr b="1" sz="2300">
              <a:solidFill>
                <a:srgbClr val="188589"/>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10" name="Google Shape;110;p2"/>
          <p:cNvGrpSpPr/>
          <p:nvPr/>
        </p:nvGrpSpPr>
        <p:grpSpPr>
          <a:xfrm flipH="1">
            <a:off x="4308383" y="-76362"/>
            <a:ext cx="7883467" cy="6858000"/>
            <a:chOff x="0" y="0"/>
            <a:chExt cx="7883467" cy="6858000"/>
          </a:xfrm>
        </p:grpSpPr>
        <p:sp>
          <p:nvSpPr>
            <p:cNvPr id="111" name="Google Shape;111;p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12" name="Google Shape;112;p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13" name="Google Shape;113;p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14" name="Google Shape;114;p2"/>
          <p:cNvPicPr preferRelativeResize="0"/>
          <p:nvPr/>
        </p:nvPicPr>
        <p:blipFill rotWithShape="1">
          <a:blip r:embed="rId3">
            <a:alphaModFix/>
          </a:blip>
          <a:srcRect b="0" l="0" r="0" t="0"/>
          <a:stretch/>
        </p:blipFill>
        <p:spPr>
          <a:xfrm>
            <a:off x="9668224" y="39777"/>
            <a:ext cx="2633627" cy="751268"/>
          </a:xfrm>
          <a:prstGeom prst="rect">
            <a:avLst/>
          </a:prstGeom>
          <a:noFill/>
          <a:ln>
            <a:noFill/>
          </a:ln>
        </p:spPr>
      </p:pic>
      <p:sp>
        <p:nvSpPr>
          <p:cNvPr id="115" name="Google Shape;115;p2"/>
          <p:cNvSpPr txBox="1"/>
          <p:nvPr/>
        </p:nvSpPr>
        <p:spPr>
          <a:xfrm>
            <a:off x="224000" y="159619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Introduction</a:t>
            </a:r>
            <a:endParaRPr b="0" i="1" sz="3600" u="none" cap="none" strike="noStrike">
              <a:solidFill>
                <a:srgbClr val="262626"/>
              </a:solidFill>
              <a:latin typeface="Century Gothic"/>
              <a:ea typeface="Century Gothic"/>
              <a:cs typeface="Century Gothic"/>
              <a:sym typeface="Century Gothic"/>
            </a:endParaRPr>
          </a:p>
        </p:txBody>
      </p:sp>
      <p:sp>
        <p:nvSpPr>
          <p:cNvPr id="116" name="Google Shape;116;p2"/>
          <p:cNvSpPr txBox="1"/>
          <p:nvPr/>
        </p:nvSpPr>
        <p:spPr>
          <a:xfrm>
            <a:off x="224000" y="2292475"/>
            <a:ext cx="7169100" cy="36933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1100"/>
              </a:spcBef>
              <a:spcAft>
                <a:spcPts val="0"/>
              </a:spcAft>
              <a:buClr>
                <a:srgbClr val="000000"/>
              </a:buClr>
              <a:buSzPts val="2000"/>
              <a:buFont typeface="Arial"/>
              <a:buNone/>
            </a:pPr>
            <a:r>
              <a:rPr lang="it-IT" sz="2000">
                <a:solidFill>
                  <a:schemeClr val="dk1"/>
                </a:solidFill>
                <a:latin typeface="Century Gothic"/>
                <a:ea typeface="Century Gothic"/>
                <a:cs typeface="Century Gothic"/>
                <a:sym typeface="Century Gothic"/>
              </a:rPr>
              <a:t>This session explores how to </a:t>
            </a:r>
            <a:r>
              <a:rPr b="1" lang="it-IT" sz="2000">
                <a:solidFill>
                  <a:srgbClr val="188185"/>
                </a:solidFill>
                <a:latin typeface="Century Gothic"/>
                <a:ea typeface="Century Gothic"/>
                <a:cs typeface="Century Gothic"/>
                <a:sym typeface="Century Gothic"/>
              </a:rPr>
              <a:t>generate ideas and opportunities</a:t>
            </a:r>
            <a:r>
              <a:rPr lang="it-IT" sz="2000">
                <a:solidFill>
                  <a:schemeClr val="dk1"/>
                </a:solidFill>
                <a:latin typeface="Century Gothic"/>
                <a:ea typeface="Century Gothic"/>
                <a:cs typeface="Century Gothic"/>
                <a:sym typeface="Century Gothic"/>
              </a:rPr>
              <a:t> for a green business venture. </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2000"/>
              <a:buFont typeface="Arial"/>
              <a:buNone/>
            </a:pPr>
            <a:r>
              <a:rPr lang="it-IT" sz="2000">
                <a:solidFill>
                  <a:schemeClr val="dk1"/>
                </a:solidFill>
                <a:latin typeface="Century Gothic"/>
                <a:ea typeface="Century Gothic"/>
                <a:cs typeface="Century Gothic"/>
                <a:sym typeface="Century Gothic"/>
              </a:rPr>
              <a:t>Participants will use an adaptation of the EntreComp </a:t>
            </a:r>
            <a:r>
              <a:rPr b="1" lang="it-IT" sz="2000">
                <a:solidFill>
                  <a:srgbClr val="188185"/>
                </a:solidFill>
                <a:latin typeface="Century Gothic"/>
                <a:ea typeface="Century Gothic"/>
                <a:cs typeface="Century Gothic"/>
                <a:sym typeface="Century Gothic"/>
              </a:rPr>
              <a:t>ideas &amp; opportunities generation</a:t>
            </a:r>
            <a:r>
              <a:rPr lang="it-IT" sz="2000">
                <a:solidFill>
                  <a:schemeClr val="dk1"/>
                </a:solidFill>
                <a:latin typeface="Century Gothic"/>
                <a:ea typeface="Century Gothic"/>
                <a:cs typeface="Century Gothic"/>
                <a:sym typeface="Century Gothic"/>
              </a:rPr>
              <a:t> steps to leverage opportunity spotting, creativity, developing a vision for the future, value creation, and to realise positive impact analysis.</a:t>
            </a:r>
            <a:endParaRPr b="0"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1000"/>
              <a:buFont typeface="Arial"/>
              <a:buNone/>
            </a:pPr>
            <a:r>
              <a:t/>
            </a:r>
            <a:endParaRPr b="0" i="0" sz="1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1100"/>
              </a:spcAft>
              <a:buClr>
                <a:srgbClr val="000000"/>
              </a:buClr>
              <a:buSzPts val="2000"/>
              <a:buFont typeface="Arial"/>
              <a:buNone/>
            </a:pPr>
            <a:r>
              <a:rPr lang="it-IT" sz="2000">
                <a:solidFill>
                  <a:schemeClr val="dk1"/>
                </a:solidFill>
                <a:latin typeface="Century Gothic"/>
                <a:ea typeface="Century Gothic"/>
                <a:cs typeface="Century Gothic"/>
                <a:sym typeface="Century Gothic"/>
              </a:rPr>
              <a:t>This session is mapped to</a:t>
            </a:r>
            <a:r>
              <a:rPr b="1" lang="it-IT" sz="2000">
                <a:solidFill>
                  <a:srgbClr val="188185"/>
                </a:solidFill>
                <a:latin typeface="Century Gothic"/>
                <a:ea typeface="Century Gothic"/>
                <a:cs typeface="Century Gothic"/>
                <a:sym typeface="Century Gothic"/>
              </a:rPr>
              <a:t> "Phase 2 THINK OUTSIDE THE BOX</a:t>
            </a:r>
            <a:r>
              <a:rPr b="1" i="0" lang="it-IT" sz="2000" u="none" cap="none" strike="noStrike">
                <a:solidFill>
                  <a:srgbClr val="188185"/>
                </a:solidFill>
                <a:latin typeface="Century Gothic"/>
                <a:ea typeface="Century Gothic"/>
                <a:cs typeface="Century Gothic"/>
                <a:sym typeface="Century Gothic"/>
              </a:rPr>
              <a:t>"</a:t>
            </a:r>
            <a:endParaRPr b="1" i="0" sz="2000" u="none" cap="none" strike="noStrike">
              <a:solidFill>
                <a:srgbClr val="188185"/>
              </a:solidFill>
              <a:latin typeface="Century Gothic"/>
              <a:ea typeface="Century Gothic"/>
              <a:cs typeface="Century Gothic"/>
              <a:sym typeface="Century Gothic"/>
            </a:endParaRPr>
          </a:p>
        </p:txBody>
      </p:sp>
      <p:sp>
        <p:nvSpPr>
          <p:cNvPr id="117" name="Google Shape;117;p2"/>
          <p:cNvSpPr txBox="1"/>
          <p:nvPr/>
        </p:nvSpPr>
        <p:spPr>
          <a:xfrm>
            <a:off x="7178525" y="5654725"/>
            <a:ext cx="4568700" cy="431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https://ec.europa.eu/jrc/en/entrecomp/competence-areas-and-learning-progress</a:t>
            </a:r>
            <a:endParaRPr b="0" i="0" sz="800" u="none" cap="none" strike="noStrike">
              <a:solidFill>
                <a:srgbClr val="000000"/>
              </a:solidFill>
              <a:latin typeface="Century Gothic"/>
              <a:ea typeface="Century Gothic"/>
              <a:cs typeface="Century Gothic"/>
              <a:sym typeface="Century Gothic"/>
            </a:endParaRPr>
          </a:p>
        </p:txBody>
      </p:sp>
      <p:pic>
        <p:nvPicPr>
          <p:cNvPr id="118" name="Google Shape;118;p2"/>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pic>
        <p:nvPicPr>
          <p:cNvPr id="119" name="Google Shape;119;p2"/>
          <p:cNvPicPr preferRelativeResize="0"/>
          <p:nvPr/>
        </p:nvPicPr>
        <p:blipFill rotWithShape="1">
          <a:blip r:embed="rId5">
            <a:alphaModFix/>
          </a:blip>
          <a:srcRect b="11538" l="10535" r="9890" t="11538"/>
          <a:stretch/>
        </p:blipFill>
        <p:spPr>
          <a:xfrm>
            <a:off x="7393100" y="1596200"/>
            <a:ext cx="4139551" cy="40013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g103ede1746f_0_76"/>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25" name="Google Shape;125;g103ede1746f_0_76"/>
          <p:cNvGrpSpPr/>
          <p:nvPr/>
        </p:nvGrpSpPr>
        <p:grpSpPr>
          <a:xfrm flipH="1">
            <a:off x="4308383" y="-76362"/>
            <a:ext cx="7883467" cy="6858000"/>
            <a:chOff x="0" y="0"/>
            <a:chExt cx="7883467" cy="6858000"/>
          </a:xfrm>
        </p:grpSpPr>
        <p:sp>
          <p:nvSpPr>
            <p:cNvPr id="126" name="Google Shape;126;g103ede1746f_0_76"/>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27" name="Google Shape;127;g103ede1746f_0_76"/>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8" name="Google Shape;128;g103ede1746f_0_76"/>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29" name="Google Shape;129;g103ede1746f_0_76"/>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130" name="Google Shape;130;g103ede1746f_0_76"/>
          <p:cNvSpPr txBox="1"/>
          <p:nvPr/>
        </p:nvSpPr>
        <p:spPr>
          <a:xfrm>
            <a:off x="349863" y="16340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Session aim/purpose:</a:t>
            </a:r>
            <a:endParaRPr i="1" sz="3600" u="none" cap="none" strike="noStrike">
              <a:solidFill>
                <a:srgbClr val="262626"/>
              </a:solidFill>
              <a:latin typeface="Century Gothic"/>
              <a:ea typeface="Century Gothic"/>
              <a:cs typeface="Century Gothic"/>
              <a:sym typeface="Century Gothic"/>
            </a:endParaRPr>
          </a:p>
        </p:txBody>
      </p:sp>
      <p:sp>
        <p:nvSpPr>
          <p:cNvPr id="131" name="Google Shape;131;g103ede1746f_0_76"/>
          <p:cNvSpPr txBox="1"/>
          <p:nvPr/>
        </p:nvSpPr>
        <p:spPr>
          <a:xfrm>
            <a:off x="349863" y="2342525"/>
            <a:ext cx="6695100" cy="3251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it-IT" sz="2000">
                <a:solidFill>
                  <a:schemeClr val="dk1"/>
                </a:solidFill>
                <a:latin typeface="Century Gothic"/>
                <a:ea typeface="Century Gothic"/>
                <a:cs typeface="Century Gothic"/>
                <a:sym typeface="Century Gothic"/>
              </a:rPr>
              <a:t>To use the </a:t>
            </a:r>
            <a:r>
              <a:rPr b="1" lang="it-IT" sz="2000">
                <a:solidFill>
                  <a:srgbClr val="188185"/>
                </a:solidFill>
                <a:latin typeface="Century Gothic"/>
                <a:ea typeface="Century Gothic"/>
                <a:cs typeface="Century Gothic"/>
                <a:sym typeface="Century Gothic"/>
              </a:rPr>
              <a:t>Green growth and circular economy framework</a:t>
            </a:r>
            <a:r>
              <a:rPr lang="it-IT" sz="2000">
                <a:solidFill>
                  <a:schemeClr val="dk1"/>
                </a:solidFill>
                <a:latin typeface="Century Gothic"/>
                <a:ea typeface="Century Gothic"/>
                <a:cs typeface="Century Gothic"/>
                <a:sym typeface="Century Gothic"/>
              </a:rPr>
              <a:t> to plan how to embed green thinking at the heart a business idea.</a:t>
            </a:r>
            <a:endParaRPr sz="2000">
              <a:solidFill>
                <a:schemeClr val="dk1"/>
              </a:solidFill>
              <a:latin typeface="Century Gothic"/>
              <a:ea typeface="Century Gothic"/>
              <a:cs typeface="Century Gothic"/>
              <a:sym typeface="Century Gothic"/>
            </a:endParaRPr>
          </a:p>
          <a:p>
            <a:pPr indent="0" lvl="0" marL="0" rtl="0" algn="l">
              <a:spcBef>
                <a:spcPts val="0"/>
              </a:spcBef>
              <a:spcAft>
                <a:spcPts val="0"/>
              </a:spcAft>
              <a:buNone/>
            </a:pPr>
            <a:r>
              <a:t/>
            </a:r>
            <a:endParaRPr sz="2000">
              <a:solidFill>
                <a:schemeClr val="dk1"/>
              </a:solidFill>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it-IT" sz="2000">
                <a:solidFill>
                  <a:schemeClr val="dk1"/>
                </a:solidFill>
                <a:latin typeface="Century Gothic"/>
                <a:ea typeface="Century Gothic"/>
                <a:cs typeface="Century Gothic"/>
                <a:sym typeface="Century Gothic"/>
              </a:rPr>
              <a:t>To use the </a:t>
            </a:r>
            <a:r>
              <a:rPr b="1" lang="it-IT" sz="2000">
                <a:solidFill>
                  <a:srgbClr val="188185"/>
                </a:solidFill>
                <a:latin typeface="Century Gothic"/>
                <a:ea typeface="Century Gothic"/>
                <a:cs typeface="Century Gothic"/>
                <a:sym typeface="Century Gothic"/>
              </a:rPr>
              <a:t>OUTSIDE idea approach</a:t>
            </a:r>
            <a:r>
              <a:rPr lang="it-IT" sz="2000">
                <a:solidFill>
                  <a:schemeClr val="dk1"/>
                </a:solidFill>
                <a:latin typeface="Century Gothic"/>
                <a:ea typeface="Century Gothic"/>
                <a:cs typeface="Century Gothic"/>
                <a:sym typeface="Century Gothic"/>
              </a:rPr>
              <a:t> to generate ideas and opportunities for a green business venture.</a:t>
            </a:r>
            <a:endParaRPr sz="2000">
              <a:solidFill>
                <a:schemeClr val="dk1"/>
              </a:solidFill>
              <a:latin typeface="Century Gothic"/>
              <a:ea typeface="Century Gothic"/>
              <a:cs typeface="Century Gothic"/>
              <a:sym typeface="Century Gothic"/>
            </a:endParaRPr>
          </a:p>
          <a:p>
            <a:pPr indent="0" lvl="0" marL="0" rtl="0" algn="l">
              <a:spcBef>
                <a:spcPts val="0"/>
              </a:spcBef>
              <a:spcAft>
                <a:spcPts val="0"/>
              </a:spcAft>
              <a:buClr>
                <a:schemeClr val="dk1"/>
              </a:buClr>
              <a:buSzPts val="2000"/>
              <a:buFont typeface="Arial"/>
              <a:buNone/>
            </a:pPr>
            <a:r>
              <a:t/>
            </a:r>
            <a:endParaRPr sz="2000">
              <a:solidFill>
                <a:schemeClr val="dk1"/>
              </a:solidFill>
              <a:latin typeface="Century Gothic"/>
              <a:ea typeface="Century Gothic"/>
              <a:cs typeface="Century Gothic"/>
              <a:sym typeface="Century Gothic"/>
            </a:endParaRPr>
          </a:p>
          <a:p>
            <a:pPr indent="0" lvl="0" marL="0" rtl="0" algn="l">
              <a:spcBef>
                <a:spcPts val="0"/>
              </a:spcBef>
              <a:spcAft>
                <a:spcPts val="0"/>
              </a:spcAft>
              <a:buClr>
                <a:schemeClr val="dk1"/>
              </a:buClr>
              <a:buSzPts val="2000"/>
              <a:buFont typeface="Arial"/>
              <a:buNone/>
            </a:pPr>
            <a:r>
              <a:rPr lang="it-IT" sz="2000">
                <a:solidFill>
                  <a:schemeClr val="dk1"/>
                </a:solidFill>
                <a:latin typeface="Century Gothic"/>
                <a:ea typeface="Century Gothic"/>
                <a:cs typeface="Century Gothic"/>
                <a:sym typeface="Century Gothic"/>
              </a:rPr>
              <a:t>To strategize and create a </a:t>
            </a:r>
            <a:r>
              <a:rPr b="1" lang="it-IT" sz="2000">
                <a:solidFill>
                  <a:srgbClr val="188185"/>
                </a:solidFill>
                <a:latin typeface="Century Gothic"/>
                <a:ea typeface="Century Gothic"/>
                <a:cs typeface="Century Gothic"/>
                <a:sym typeface="Century Gothic"/>
              </a:rPr>
              <a:t>vision</a:t>
            </a:r>
            <a:r>
              <a:rPr lang="it-IT" sz="2000">
                <a:solidFill>
                  <a:schemeClr val="dk1"/>
                </a:solidFill>
                <a:latin typeface="Century Gothic"/>
                <a:ea typeface="Century Gothic"/>
                <a:cs typeface="Century Gothic"/>
                <a:sym typeface="Century Gothic"/>
              </a:rPr>
              <a:t> for the future and a</a:t>
            </a:r>
            <a:r>
              <a:rPr b="1" lang="it-IT" sz="2000">
                <a:solidFill>
                  <a:srgbClr val="188185"/>
                </a:solidFill>
                <a:latin typeface="Century Gothic"/>
                <a:ea typeface="Century Gothic"/>
                <a:cs typeface="Century Gothic"/>
                <a:sym typeface="Century Gothic"/>
              </a:rPr>
              <a:t> value</a:t>
            </a:r>
            <a:r>
              <a:rPr lang="it-IT" sz="2000">
                <a:solidFill>
                  <a:schemeClr val="dk1"/>
                </a:solidFill>
                <a:latin typeface="Century Gothic"/>
                <a:ea typeface="Century Gothic"/>
                <a:cs typeface="Century Gothic"/>
                <a:sym typeface="Century Gothic"/>
              </a:rPr>
              <a:t> proposition.</a:t>
            </a:r>
            <a:endParaRPr sz="2000">
              <a:solidFill>
                <a:schemeClr val="dk1"/>
              </a:solidFill>
              <a:latin typeface="Century Gothic"/>
              <a:ea typeface="Century Gothic"/>
              <a:cs typeface="Century Gothic"/>
              <a:sym typeface="Century Gothic"/>
            </a:endParaRPr>
          </a:p>
        </p:txBody>
      </p:sp>
      <p:pic>
        <p:nvPicPr>
          <p:cNvPr id="132" name="Google Shape;132;g103ede1746f_0_76"/>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pic>
        <p:nvPicPr>
          <p:cNvPr id="133" name="Google Shape;133;g103ede1746f_0_76"/>
          <p:cNvPicPr preferRelativeResize="0"/>
          <p:nvPr/>
        </p:nvPicPr>
        <p:blipFill rotWithShape="1">
          <a:blip r:embed="rId5">
            <a:alphaModFix/>
          </a:blip>
          <a:srcRect b="0" l="8088" r="0" t="0"/>
          <a:stretch/>
        </p:blipFill>
        <p:spPr>
          <a:xfrm>
            <a:off x="7380713" y="1659525"/>
            <a:ext cx="4354126" cy="4001301"/>
          </a:xfrm>
          <a:prstGeom prst="rect">
            <a:avLst/>
          </a:prstGeom>
          <a:noFill/>
          <a:ln>
            <a:noFill/>
          </a:ln>
        </p:spPr>
      </p:pic>
      <p:sp>
        <p:nvSpPr>
          <p:cNvPr id="134" name="Google Shape;134;g103ede1746f_0_76"/>
          <p:cNvSpPr/>
          <p:nvPr/>
        </p:nvSpPr>
        <p:spPr>
          <a:xfrm>
            <a:off x="7369425" y="15516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g103ede1746f_0_76"/>
          <p:cNvSpPr txBox="1"/>
          <p:nvPr/>
        </p:nvSpPr>
        <p:spPr>
          <a:xfrm>
            <a:off x="7273437" y="5718050"/>
            <a:ext cx="4568700" cy="307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it-IT" sz="800">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https://www.instagram.com/p/CU-WiEjo8z5/</a:t>
            </a:r>
            <a:endParaRPr sz="800">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g1064da25268_0_4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41" name="Google Shape;141;g1064da25268_0_49"/>
          <p:cNvGrpSpPr/>
          <p:nvPr/>
        </p:nvGrpSpPr>
        <p:grpSpPr>
          <a:xfrm flipH="1">
            <a:off x="4308383" y="-76362"/>
            <a:ext cx="7883467" cy="6858000"/>
            <a:chOff x="0" y="0"/>
            <a:chExt cx="7883467" cy="6858000"/>
          </a:xfrm>
        </p:grpSpPr>
        <p:sp>
          <p:nvSpPr>
            <p:cNvPr id="142" name="Google Shape;142;g1064da25268_0_4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43" name="Google Shape;143;g1064da25268_0_4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44" name="Google Shape;144;g1064da25268_0_4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45" name="Google Shape;145;g1064da25268_0_4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graphicFrame>
        <p:nvGraphicFramePr>
          <p:cNvPr id="146" name="Google Shape;146;g1064da25268_0_49"/>
          <p:cNvGraphicFramePr/>
          <p:nvPr/>
        </p:nvGraphicFramePr>
        <p:xfrm>
          <a:off x="786163" y="998855"/>
          <a:ext cx="3000000" cy="3000000"/>
        </p:xfrm>
        <a:graphic>
          <a:graphicData uri="http://schemas.openxmlformats.org/drawingml/2006/table">
            <a:tbl>
              <a:tblPr bandRow="1">
                <a:noFill/>
                <a:tableStyleId>{0AC3A6D6-42A5-4694-A90B-A0A0B121984A}</a:tableStyleId>
              </a:tblPr>
              <a:tblGrid>
                <a:gridCol w="8818350"/>
                <a:gridCol w="1801300"/>
              </a:tblGrid>
              <a:tr h="606375">
                <a:tc gridSpan="2">
                  <a:txBody>
                    <a:bodyPr/>
                    <a:lstStyle/>
                    <a:p>
                      <a:pPr indent="0" lvl="0" marL="179999" marR="0" rtl="0" algn="l">
                        <a:lnSpc>
                          <a:spcPct val="100000"/>
                        </a:lnSpc>
                        <a:spcBef>
                          <a:spcPts val="0"/>
                        </a:spcBef>
                        <a:spcAft>
                          <a:spcPts val="0"/>
                        </a:spcAft>
                        <a:buClr>
                          <a:srgbClr val="000000"/>
                        </a:buClr>
                        <a:buSzPts val="3600"/>
                        <a:buFont typeface="Arial"/>
                        <a:buNone/>
                      </a:pPr>
                      <a:r>
                        <a:rPr b="1" lang="it-IT" sz="3400" u="none" cap="none" strike="noStrike">
                          <a:solidFill>
                            <a:srgbClr val="262626"/>
                          </a:solidFill>
                          <a:latin typeface="Century Gothic"/>
                          <a:ea typeface="Century Gothic"/>
                          <a:cs typeface="Century Gothic"/>
                          <a:sym typeface="Century Gothic"/>
                        </a:rPr>
                        <a:t>Session outline</a:t>
                      </a:r>
                      <a:endParaRPr sz="3400" u="none" cap="none" strike="noStrike">
                        <a:solidFill>
                          <a:srgbClr val="262626"/>
                        </a:solidFill>
                        <a:latin typeface="Century Gothic"/>
                        <a:ea typeface="Century Gothic"/>
                        <a:cs typeface="Century Gothic"/>
                        <a:sym typeface="Century Gothic"/>
                      </a:endParaRPr>
                    </a:p>
                  </a:txBody>
                  <a:tcPr marT="25400" marB="25400" marR="25400" marL="25400" anchor="b">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274E13">
                        <a:alpha val="25490"/>
                      </a:srgbClr>
                    </a:solidFill>
                  </a:tcPr>
                </a:tc>
                <a:tc hMerge="1"/>
              </a:tr>
              <a:tr h="584625">
                <a:tc>
                  <a:txBody>
                    <a:bodyPr/>
                    <a:lstStyle/>
                    <a:p>
                      <a:pPr indent="0" lvl="0" marL="179999" marR="0" rtl="0" algn="l">
                        <a:lnSpc>
                          <a:spcPct val="100000"/>
                        </a:lnSpc>
                        <a:spcBef>
                          <a:spcPts val="0"/>
                        </a:spcBef>
                        <a:spcAft>
                          <a:spcPts val="0"/>
                        </a:spcAft>
                        <a:buClr>
                          <a:srgbClr val="000000"/>
                        </a:buClr>
                        <a:buSzPts val="3100"/>
                        <a:buFont typeface="Arial"/>
                        <a:buNone/>
                      </a:pPr>
                      <a:r>
                        <a:rPr b="1" lang="it-IT" sz="2900" u="none" cap="none" strike="noStrike">
                          <a:solidFill>
                            <a:srgbClr val="188589"/>
                          </a:solidFill>
                          <a:latin typeface="Century Gothic"/>
                          <a:ea typeface="Century Gothic"/>
                          <a:cs typeface="Century Gothic"/>
                          <a:sym typeface="Century Gothic"/>
                        </a:rPr>
                        <a:t>Activities breakdown</a:t>
                      </a:r>
                      <a:endParaRPr sz="2900" u="none" cap="none" strike="noStrike">
                        <a:solidFill>
                          <a:srgbClr val="188589"/>
                        </a:solidFill>
                        <a:latin typeface="Century Gothic"/>
                        <a:ea typeface="Century Gothic"/>
                        <a:cs typeface="Century Gothic"/>
                        <a:sym typeface="Century Gothic"/>
                      </a:endParaRPr>
                    </a:p>
                  </a:txBody>
                  <a:tcPr marT="25400" marB="25400" marR="25400" marL="25400" anchor="b">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274E13">
                        <a:alpha val="25490"/>
                      </a:srgbClr>
                    </a:solidFill>
                  </a:tcPr>
                </a:tc>
                <a:tc>
                  <a:txBody>
                    <a:bodyPr/>
                    <a:lstStyle/>
                    <a:p>
                      <a:pPr indent="0" lvl="0" marL="179999" marR="0" rtl="0" algn="l">
                        <a:lnSpc>
                          <a:spcPct val="100000"/>
                        </a:lnSpc>
                        <a:spcBef>
                          <a:spcPts val="0"/>
                        </a:spcBef>
                        <a:spcAft>
                          <a:spcPts val="0"/>
                        </a:spcAft>
                        <a:buClr>
                          <a:srgbClr val="000000"/>
                        </a:buClr>
                        <a:buSzPts val="3100"/>
                        <a:buFont typeface="Arial"/>
                        <a:buNone/>
                      </a:pPr>
                      <a:r>
                        <a:rPr b="1" lang="it-IT" sz="2900" u="none" cap="none" strike="noStrike">
                          <a:solidFill>
                            <a:srgbClr val="188589"/>
                          </a:solidFill>
                          <a:latin typeface="Century Gothic"/>
                          <a:ea typeface="Century Gothic"/>
                          <a:cs typeface="Century Gothic"/>
                          <a:sym typeface="Century Gothic"/>
                        </a:rPr>
                        <a:t>Duration</a:t>
                      </a:r>
                      <a:endParaRPr sz="2900" u="none" cap="none" strike="noStrike">
                        <a:solidFill>
                          <a:srgbClr val="188589"/>
                        </a:solidFill>
                        <a:latin typeface="Century Gothic"/>
                        <a:ea typeface="Century Gothic"/>
                        <a:cs typeface="Century Gothic"/>
                        <a:sym typeface="Century Gothic"/>
                      </a:endParaRPr>
                    </a:p>
                  </a:txBody>
                  <a:tcPr marT="25400" marB="25400" marR="25400" marL="25400" anchor="b">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274E13">
                        <a:alpha val="25490"/>
                      </a:srgbClr>
                    </a:solidFill>
                  </a:tcPr>
                </a:tc>
              </a:tr>
              <a:tr h="568975">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Slide Presentation: </a:t>
                      </a:r>
                      <a:r>
                        <a:rPr lang="it-IT" sz="1700">
                          <a:latin typeface="Century Gothic"/>
                          <a:ea typeface="Century Gothic"/>
                          <a:cs typeface="Century Gothic"/>
                          <a:sym typeface="Century Gothic"/>
                        </a:rPr>
                        <a:t>Explore the Green growth and circular economy and ideation.</a:t>
                      </a:r>
                      <a:endParaRPr sz="1700">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a:solidFill>
                            <a:srgbClr val="188589"/>
                          </a:solidFill>
                          <a:latin typeface="Century Gothic"/>
                          <a:ea typeface="Century Gothic"/>
                          <a:cs typeface="Century Gothic"/>
                          <a:sym typeface="Century Gothic"/>
                        </a:rPr>
                        <a:t>35</a:t>
                      </a:r>
                      <a:r>
                        <a:rPr b="1" lang="it-IT" sz="1700" u="none" cap="none" strike="noStrike">
                          <a:solidFill>
                            <a:srgbClr val="188589"/>
                          </a:solidFill>
                          <a:latin typeface="Century Gothic"/>
                          <a:ea typeface="Century Gothic"/>
                          <a:cs typeface="Century Gothic"/>
                          <a:sym typeface="Century Gothic"/>
                        </a:rPr>
                        <a:t>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392"/>
                      </a:srgbClr>
                    </a:solidFill>
                  </a:tcPr>
                </a:tc>
              </a:tr>
              <a:tr h="568975">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Activity 1: </a:t>
                      </a:r>
                      <a:r>
                        <a:rPr lang="it-IT" sz="1700">
                          <a:latin typeface="Century Gothic"/>
                          <a:ea typeface="Century Gothic"/>
                          <a:cs typeface="Century Gothic"/>
                          <a:sym typeface="Century Gothic"/>
                        </a:rPr>
                        <a:t>Green idea generation exercise</a:t>
                      </a:r>
                      <a:endParaRPr sz="1700">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60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392"/>
                      </a:srgbClr>
                    </a:solidFill>
                  </a:tcPr>
                </a:tc>
              </a:tr>
              <a:tr h="568975">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a:solidFill>
                            <a:srgbClr val="188185"/>
                          </a:solidFill>
                          <a:latin typeface="Century Gothic"/>
                          <a:ea typeface="Century Gothic"/>
                          <a:cs typeface="Century Gothic"/>
                          <a:sym typeface="Century Gothic"/>
                        </a:rPr>
                        <a:t>Activity 2:</a:t>
                      </a:r>
                      <a:r>
                        <a:rPr lang="it-IT" sz="1700">
                          <a:latin typeface="Century Gothic"/>
                          <a:ea typeface="Century Gothic"/>
                          <a:cs typeface="Century Gothic"/>
                          <a:sym typeface="Century Gothic"/>
                        </a:rPr>
                        <a:t> Options analysis and idea selection</a:t>
                      </a:r>
                      <a:endParaRPr sz="1700">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a:solidFill>
                            <a:srgbClr val="188589"/>
                          </a:solidFill>
                          <a:latin typeface="Century Gothic"/>
                          <a:ea typeface="Century Gothic"/>
                          <a:cs typeface="Century Gothic"/>
                          <a:sym typeface="Century Gothic"/>
                        </a:rPr>
                        <a:t>30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392"/>
                      </a:srgbClr>
                    </a:solidFill>
                  </a:tcPr>
                </a:tc>
              </a:tr>
              <a:tr h="568975">
                <a:tc>
                  <a:txBody>
                    <a:bodyPr/>
                    <a:lstStyle/>
                    <a:p>
                      <a:pPr indent="0" lvl="0" marL="179999" marR="0" rtl="0" algn="l">
                        <a:lnSpc>
                          <a:spcPct val="100000"/>
                        </a:lnSpc>
                        <a:spcBef>
                          <a:spcPts val="0"/>
                        </a:spcBef>
                        <a:spcAft>
                          <a:spcPts val="0"/>
                        </a:spcAft>
                        <a:buNone/>
                      </a:pPr>
                      <a:r>
                        <a:rPr b="1" lang="it-IT" sz="1700">
                          <a:solidFill>
                            <a:srgbClr val="188185"/>
                          </a:solidFill>
                          <a:latin typeface="Century Gothic"/>
                          <a:ea typeface="Century Gothic"/>
                          <a:cs typeface="Century Gothic"/>
                          <a:sym typeface="Century Gothic"/>
                        </a:rPr>
                        <a:t>Activity 3:</a:t>
                      </a:r>
                      <a:r>
                        <a:rPr lang="it-IT" sz="1700">
                          <a:latin typeface="Century Gothic"/>
                          <a:ea typeface="Century Gothic"/>
                          <a:cs typeface="Century Gothic"/>
                          <a:sym typeface="Century Gothic"/>
                        </a:rPr>
                        <a:t> Verbal team idea presentation</a:t>
                      </a:r>
                      <a:endParaRPr b="1" sz="1700">
                        <a:solidFill>
                          <a:srgbClr val="188185"/>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None/>
                      </a:pPr>
                      <a:r>
                        <a:rPr b="1" lang="it-IT" sz="1700">
                          <a:solidFill>
                            <a:srgbClr val="188589"/>
                          </a:solidFill>
                          <a:latin typeface="Century Gothic"/>
                          <a:ea typeface="Century Gothic"/>
                          <a:cs typeface="Century Gothic"/>
                          <a:sym typeface="Century Gothic"/>
                        </a:rPr>
                        <a:t>30 minutes</a:t>
                      </a:r>
                      <a:endParaRPr b="1" sz="1700">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390"/>
                      </a:srgbClr>
                    </a:solidFill>
                  </a:tcPr>
                </a:tc>
              </a:tr>
              <a:tr h="568975">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Feedforward: </a:t>
                      </a:r>
                      <a:r>
                        <a:rPr lang="it-IT" sz="1700" u="none" cap="none" strike="noStrike">
                          <a:latin typeface="Century Gothic"/>
                          <a:ea typeface="Century Gothic"/>
                          <a:cs typeface="Century Gothic"/>
                          <a:sym typeface="Century Gothic"/>
                        </a:rPr>
                        <a:t>Formative feedforward to group, linking theory and concepts to a real-life scenario.</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a:solidFill>
                            <a:srgbClr val="188589"/>
                          </a:solidFill>
                          <a:latin typeface="Century Gothic"/>
                          <a:ea typeface="Century Gothic"/>
                          <a:cs typeface="Century Gothic"/>
                          <a:sym typeface="Century Gothic"/>
                        </a:rPr>
                        <a:t>30</a:t>
                      </a:r>
                      <a:r>
                        <a:rPr b="1" lang="it-IT" sz="1700" u="none" cap="none" strike="noStrike">
                          <a:solidFill>
                            <a:srgbClr val="188589"/>
                          </a:solidFill>
                          <a:latin typeface="Century Gothic"/>
                          <a:ea typeface="Century Gothic"/>
                          <a:cs typeface="Century Gothic"/>
                          <a:sym typeface="Century Gothic"/>
                        </a:rPr>
                        <a:t>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392"/>
                      </a:srgbClr>
                    </a:solidFill>
                  </a:tcPr>
                </a:tc>
              </a:tr>
              <a:tr h="568975">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Debriefing:</a:t>
                      </a:r>
                      <a:r>
                        <a:rPr lang="it-IT" sz="1700" u="none" cap="none" strike="noStrike">
                          <a:latin typeface="Century Gothic"/>
                          <a:ea typeface="Century Gothic"/>
                          <a:cs typeface="Century Gothic"/>
                          <a:sym typeface="Century Gothic"/>
                        </a:rPr>
                        <a:t> Q&amp;A session to identify gaps in learning and address them (Q&amp;A, quiz, or case study).</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a:solidFill>
                            <a:srgbClr val="188589"/>
                          </a:solidFill>
                          <a:latin typeface="Century Gothic"/>
                          <a:ea typeface="Century Gothic"/>
                          <a:cs typeface="Century Gothic"/>
                          <a:sym typeface="Century Gothic"/>
                        </a:rPr>
                        <a:t>20</a:t>
                      </a:r>
                      <a:r>
                        <a:rPr b="1" lang="it-IT" sz="1700" u="none" cap="none" strike="noStrike">
                          <a:solidFill>
                            <a:srgbClr val="188589"/>
                          </a:solidFill>
                          <a:latin typeface="Century Gothic"/>
                          <a:ea typeface="Century Gothic"/>
                          <a:cs typeface="Century Gothic"/>
                          <a:sym typeface="Century Gothic"/>
                        </a:rPr>
                        <a:t>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392"/>
                      </a:srgbClr>
                    </a:solidFill>
                  </a:tcPr>
                </a:tc>
              </a:tr>
              <a:tr h="568975">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Activity </a:t>
                      </a:r>
                      <a:r>
                        <a:rPr b="1" lang="it-IT" sz="1700">
                          <a:solidFill>
                            <a:srgbClr val="188185"/>
                          </a:solidFill>
                          <a:latin typeface="Century Gothic"/>
                          <a:ea typeface="Century Gothic"/>
                          <a:cs typeface="Century Gothic"/>
                          <a:sym typeface="Century Gothic"/>
                        </a:rPr>
                        <a:t>4</a:t>
                      </a:r>
                      <a:r>
                        <a:rPr b="1" lang="it-IT" sz="1700" u="none" cap="none" strike="noStrike">
                          <a:solidFill>
                            <a:srgbClr val="188185"/>
                          </a:solidFill>
                          <a:latin typeface="Century Gothic"/>
                          <a:ea typeface="Century Gothic"/>
                          <a:cs typeface="Century Gothic"/>
                          <a:sym typeface="Century Gothic"/>
                        </a:rPr>
                        <a:t>:</a:t>
                      </a:r>
                      <a:r>
                        <a:rPr lang="it-IT" sz="1700" u="none" cap="none" strike="noStrike">
                          <a:latin typeface="Century Gothic"/>
                          <a:ea typeface="Century Gothic"/>
                          <a:cs typeface="Century Gothic"/>
                          <a:sym typeface="Century Gothic"/>
                        </a:rPr>
                        <a:t> Personal reflection and optional homework.</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60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392"/>
                      </a:srgbClr>
                    </a:solidFill>
                  </a:tcPr>
                </a:tc>
              </a:tr>
              <a:tr h="568975">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Assessment:</a:t>
                      </a:r>
                      <a:r>
                        <a:rPr lang="it-IT" sz="1700" u="none" cap="none" strike="noStrike">
                          <a:latin typeface="Century Gothic"/>
                          <a:ea typeface="Century Gothic"/>
                          <a:cs typeface="Century Gothic"/>
                          <a:sym typeface="Century Gothic"/>
                        </a:rPr>
                        <a:t> Complete a training evaluation form</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5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392"/>
                      </a:srgbClr>
                    </a:solidFill>
                  </a:tcPr>
                </a:tc>
              </a:tr>
            </a:tbl>
          </a:graphicData>
        </a:graphic>
      </p:graphicFrame>
      <p:pic>
        <p:nvPicPr>
          <p:cNvPr id="147" name="Google Shape;147;g1064da25268_0_49"/>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g1064da25268_3_22"/>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53" name="Google Shape;153;g1064da25268_3_22"/>
          <p:cNvGrpSpPr/>
          <p:nvPr/>
        </p:nvGrpSpPr>
        <p:grpSpPr>
          <a:xfrm flipH="1">
            <a:off x="4308383" y="-76362"/>
            <a:ext cx="7883467" cy="6858000"/>
            <a:chOff x="0" y="0"/>
            <a:chExt cx="7883467" cy="6858000"/>
          </a:xfrm>
        </p:grpSpPr>
        <p:sp>
          <p:nvSpPr>
            <p:cNvPr id="154" name="Google Shape;154;g1064da25268_3_2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55" name="Google Shape;155;g1064da25268_3_2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56" name="Google Shape;156;g1064da25268_3_2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57" name="Google Shape;157;g1064da25268_3_22"/>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158" name="Google Shape;158;g1064da25268_3_22"/>
          <p:cNvSpPr txBox="1"/>
          <p:nvPr/>
        </p:nvSpPr>
        <p:spPr>
          <a:xfrm>
            <a:off x="224000" y="2285050"/>
            <a:ext cx="6695100" cy="3254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None/>
            </a:pPr>
            <a:r>
              <a:rPr b="1" lang="it-IT" sz="2000">
                <a:solidFill>
                  <a:srgbClr val="188185"/>
                </a:solidFill>
                <a:latin typeface="Century Gothic"/>
                <a:ea typeface="Century Gothic"/>
                <a:cs typeface="Century Gothic"/>
                <a:sym typeface="Century Gothic"/>
              </a:rPr>
              <a:t>Video (4 mins +):</a:t>
            </a:r>
            <a:r>
              <a:rPr lang="it-IT" sz="2000">
                <a:solidFill>
                  <a:srgbClr val="3F3F3F"/>
                </a:solidFill>
                <a:latin typeface="Century Gothic"/>
                <a:ea typeface="Century Gothic"/>
                <a:cs typeface="Century Gothic"/>
                <a:sym typeface="Century Gothic"/>
              </a:rPr>
              <a:t> Watch the video on biodiversity on Edpuzzle and answer the questions as they are presented:</a:t>
            </a:r>
            <a:endParaRPr sz="2000">
              <a:solidFill>
                <a:srgbClr val="3F3F3F"/>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t/>
            </a:r>
            <a:endParaRPr b="1" sz="2000">
              <a:solidFill>
                <a:srgbClr val="188185"/>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rPr b="1" lang="it-IT" sz="2000" u="sng">
                <a:solidFill>
                  <a:schemeClr val="hlink"/>
                </a:solidFill>
                <a:latin typeface="Century Gothic"/>
                <a:ea typeface="Century Gothic"/>
                <a:cs typeface="Century Gothic"/>
                <a:sym typeface="Century Gothic"/>
                <a:hlinkClick r:id="rId4"/>
              </a:rPr>
              <a:t>https://edpuzzle.com/media/5f285d5d61744a3f1ce0010a</a:t>
            </a:r>
            <a:r>
              <a:rPr b="1" lang="it-IT" sz="2000">
                <a:solidFill>
                  <a:srgbClr val="188185"/>
                </a:solidFill>
                <a:latin typeface="Century Gothic"/>
                <a:ea typeface="Century Gothic"/>
                <a:cs typeface="Century Gothic"/>
                <a:sym typeface="Century Gothic"/>
              </a:rPr>
              <a:t>  </a:t>
            </a:r>
            <a:endParaRPr b="1" sz="2000">
              <a:solidFill>
                <a:srgbClr val="188185"/>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t/>
            </a:r>
            <a:endParaRPr b="1" sz="2000">
              <a:solidFill>
                <a:srgbClr val="188185"/>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rPr b="1" lang="it-IT" sz="2000">
                <a:solidFill>
                  <a:srgbClr val="188185"/>
                </a:solidFill>
                <a:latin typeface="Century Gothic"/>
                <a:ea typeface="Century Gothic"/>
                <a:cs typeface="Century Gothic"/>
                <a:sym typeface="Century Gothic"/>
              </a:rPr>
              <a:t>Group</a:t>
            </a:r>
            <a:r>
              <a:rPr lang="it-IT" sz="2000">
                <a:solidFill>
                  <a:srgbClr val="3F3F3F"/>
                </a:solidFill>
                <a:latin typeface="Century Gothic"/>
                <a:ea typeface="Century Gothic"/>
                <a:cs typeface="Century Gothic"/>
                <a:sym typeface="Century Gothic"/>
              </a:rPr>
              <a:t>: Group discusses video on biodiversity.</a:t>
            </a:r>
            <a:endParaRPr sz="2000">
              <a:solidFill>
                <a:srgbClr val="3F3F3F"/>
              </a:solidFill>
              <a:latin typeface="Century Gothic"/>
              <a:ea typeface="Century Gothic"/>
              <a:cs typeface="Century Gothic"/>
              <a:sym typeface="Century Gothic"/>
            </a:endParaRPr>
          </a:p>
        </p:txBody>
      </p:sp>
      <p:pic>
        <p:nvPicPr>
          <p:cNvPr id="159" name="Google Shape;159;g1064da25268_3_22"/>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160" name="Google Shape;160;g1064da25268_3_22"/>
          <p:cNvSpPr txBox="1"/>
          <p:nvPr/>
        </p:nvSpPr>
        <p:spPr>
          <a:xfrm>
            <a:off x="7491675" y="5944075"/>
            <a:ext cx="41304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lang="it-IT" sz="800">
                <a:solidFill>
                  <a:schemeClr val="dk1"/>
                </a:solidFill>
                <a:latin typeface="Century Gothic"/>
                <a:ea typeface="Century Gothic"/>
                <a:cs typeface="Century Gothic"/>
                <a:sym typeface="Century Gothic"/>
              </a:rPr>
              <a:t>YouTube video: </a:t>
            </a:r>
            <a:r>
              <a:rPr lang="it-IT" sz="800">
                <a:latin typeface="Century Gothic"/>
                <a:ea typeface="Century Gothic"/>
                <a:cs typeface="Century Gothic"/>
                <a:sym typeface="Century Gothic"/>
              </a:rPr>
              <a:t>https://www.youtube.com/watch?v=GK_vRtHJZu4</a:t>
            </a:r>
            <a:endParaRPr b="0" i="0" sz="800" u="none" cap="none" strike="noStrike">
              <a:solidFill>
                <a:srgbClr val="000000"/>
              </a:solidFill>
              <a:latin typeface="Century Gothic"/>
              <a:ea typeface="Century Gothic"/>
              <a:cs typeface="Century Gothic"/>
              <a:sym typeface="Century Gothic"/>
            </a:endParaRPr>
          </a:p>
        </p:txBody>
      </p:sp>
      <p:sp>
        <p:nvSpPr>
          <p:cNvPr id="161" name="Google Shape;161;g1064da25268_3_22"/>
          <p:cNvSpPr/>
          <p:nvPr/>
        </p:nvSpPr>
        <p:spPr>
          <a:xfrm>
            <a:off x="7310275" y="1475425"/>
            <a:ext cx="4435800" cy="4217100"/>
          </a:xfrm>
          <a:prstGeom prst="roundRect">
            <a:avLst>
              <a:gd fmla="val 6145" name="adj"/>
            </a:avLst>
          </a:prstGeom>
          <a:solidFill>
            <a:srgbClr val="000000"/>
          </a:solidFill>
          <a:ln cap="flat" cmpd="sng" w="228600">
            <a:solidFill>
              <a:srgbClr val="F7F7F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View full lesson: http://ed.ted.com/lessons/why-is-biodiversity-so-important-kim-preshoff &#10;&#10;Our planet’s diverse, thriving ecosystems may seem like permanent fixtures, but they’re actually vulnerable to collapse. Jungles can become deserts, and reefs can become lifeless rocks. What makes one ecosystem strong and another weak in the face of change? Kim Preshoff details why the answer, to a large extent, is biodiversity. &#10;&#10;Lesson by Kim Preshoff, animation by TED-Ed." id="162" name="Google Shape;162;g1064da25268_3_22" title="Why is biodiversity so important? - Kim Preshoff">
            <a:hlinkClick r:id="rId6"/>
          </p:cNvPr>
          <p:cNvPicPr preferRelativeResize="0"/>
          <p:nvPr/>
        </p:nvPicPr>
        <p:blipFill>
          <a:blip r:embed="rId7">
            <a:alphaModFix/>
          </a:blip>
          <a:stretch>
            <a:fillRect/>
          </a:stretch>
        </p:blipFill>
        <p:spPr>
          <a:xfrm>
            <a:off x="7434175" y="1956775"/>
            <a:ext cx="4187998" cy="3254400"/>
          </a:xfrm>
          <a:prstGeom prst="rect">
            <a:avLst/>
          </a:prstGeom>
          <a:noFill/>
          <a:ln>
            <a:noFill/>
          </a:ln>
        </p:spPr>
      </p:pic>
      <p:sp>
        <p:nvSpPr>
          <p:cNvPr id="163" name="Google Shape;163;g1064da25268_3_22"/>
          <p:cNvSpPr txBox="1"/>
          <p:nvPr/>
        </p:nvSpPr>
        <p:spPr>
          <a:xfrm>
            <a:off x="224000" y="15801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Group discussion</a:t>
            </a:r>
            <a:endParaRPr b="0" i="1" sz="3600" u="none" cap="none" strike="noStrike">
              <a:solidFill>
                <a:srgbClr val="262626"/>
              </a:solidFill>
              <a:latin typeface="Century Gothic"/>
              <a:ea typeface="Century Gothic"/>
              <a:cs typeface="Century Gothic"/>
              <a:sym typeface="Century Gothic"/>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2"/>
                                        </p:tgtEl>
                                        <p:attrNameLst>
                                          <p:attrName>style.visibility</p:attrName>
                                        </p:attrNameLst>
                                      </p:cBhvr>
                                      <p:to>
                                        <p:strVal val="visible"/>
                                      </p:to>
                                    </p:set>
                                    <p:animEffect filter="fade" transition="in">
                                      <p:cBhvr>
                                        <p:cTn dur="1000"/>
                                        <p:tgtEl>
                                          <p:spTgt spid="16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g1071640e9e5_0_227"/>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69" name="Google Shape;169;g1071640e9e5_0_227"/>
          <p:cNvGrpSpPr/>
          <p:nvPr/>
        </p:nvGrpSpPr>
        <p:grpSpPr>
          <a:xfrm flipH="1">
            <a:off x="4308383" y="-76362"/>
            <a:ext cx="7883467" cy="6858000"/>
            <a:chOff x="0" y="0"/>
            <a:chExt cx="7883467" cy="6858000"/>
          </a:xfrm>
        </p:grpSpPr>
        <p:sp>
          <p:nvSpPr>
            <p:cNvPr id="170" name="Google Shape;170;g1071640e9e5_0_22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71" name="Google Shape;171;g1071640e9e5_0_22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72" name="Google Shape;172;g1071640e9e5_0_22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73" name="Google Shape;173;g1071640e9e5_0_227"/>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174" name="Google Shape;174;g1071640e9e5_0_227"/>
          <p:cNvSpPr txBox="1"/>
          <p:nvPr/>
        </p:nvSpPr>
        <p:spPr>
          <a:xfrm>
            <a:off x="245250" y="1936272"/>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Note to trainer:</a:t>
            </a:r>
            <a:endParaRPr b="0" i="1" sz="3600" u="none" cap="none" strike="noStrike">
              <a:solidFill>
                <a:srgbClr val="262626"/>
              </a:solidFill>
              <a:latin typeface="Century Gothic"/>
              <a:ea typeface="Century Gothic"/>
              <a:cs typeface="Century Gothic"/>
              <a:sym typeface="Century Gothic"/>
            </a:endParaRPr>
          </a:p>
        </p:txBody>
      </p:sp>
      <p:sp>
        <p:nvSpPr>
          <p:cNvPr id="175" name="Google Shape;175;g1071640e9e5_0_227"/>
          <p:cNvSpPr txBox="1"/>
          <p:nvPr/>
        </p:nvSpPr>
        <p:spPr>
          <a:xfrm>
            <a:off x="245250" y="2632550"/>
            <a:ext cx="6923700" cy="3248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1100"/>
              </a:spcBef>
              <a:spcAft>
                <a:spcPts val="0"/>
              </a:spcAft>
              <a:buClr>
                <a:srgbClr val="000000"/>
              </a:buClr>
              <a:buSzPts val="2000"/>
              <a:buFont typeface="Arial"/>
              <a:buNone/>
            </a:pPr>
            <a:r>
              <a:rPr b="1" i="0" lang="it-IT" sz="2000" u="none" cap="none" strike="noStrike">
                <a:solidFill>
                  <a:srgbClr val="188185"/>
                </a:solidFill>
                <a:latin typeface="Century Gothic"/>
                <a:ea typeface="Century Gothic"/>
                <a:cs typeface="Century Gothic"/>
                <a:sym typeface="Century Gothic"/>
              </a:rPr>
              <a:t>Slide Presentation:</a:t>
            </a:r>
            <a:r>
              <a:rPr b="0" i="0" lang="it-IT" sz="2000" u="none" cap="none" strike="noStrike">
                <a:solidFill>
                  <a:schemeClr val="dk1"/>
                </a:solidFill>
                <a:latin typeface="Century Gothic"/>
                <a:ea typeface="Century Gothic"/>
                <a:cs typeface="Century Gothic"/>
                <a:sym typeface="Century Gothic"/>
              </a:rPr>
              <a:t> Explor</a:t>
            </a:r>
            <a:r>
              <a:rPr lang="it-IT" sz="2000">
                <a:solidFill>
                  <a:schemeClr val="dk1"/>
                </a:solidFill>
                <a:latin typeface="Century Gothic"/>
                <a:ea typeface="Century Gothic"/>
                <a:cs typeface="Century Gothic"/>
                <a:sym typeface="Century Gothic"/>
              </a:rPr>
              <a:t>es concepts laid out in the </a:t>
            </a:r>
            <a:r>
              <a:rPr lang="it-IT" sz="2000" u="sng">
                <a:solidFill>
                  <a:schemeClr val="hlink"/>
                </a:solidFill>
                <a:latin typeface="Century Gothic"/>
                <a:ea typeface="Century Gothic"/>
                <a:cs typeface="Century Gothic"/>
                <a:sym typeface="Century Gothic"/>
                <a:hlinkClick r:id="rId4"/>
              </a:rPr>
              <a:t>Green growth and circular economy</a:t>
            </a:r>
            <a:r>
              <a:rPr lang="it-IT" sz="2000">
                <a:solidFill>
                  <a:schemeClr val="dk1"/>
                </a:solidFill>
                <a:latin typeface="Century Gothic"/>
                <a:ea typeface="Century Gothic"/>
                <a:cs typeface="Century Gothic"/>
                <a:sym typeface="Century Gothic"/>
              </a:rPr>
              <a:t> framework </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2000"/>
              <a:buFont typeface="Arial"/>
              <a:buNone/>
            </a:pPr>
            <a:r>
              <a:rPr b="1" i="0" lang="it-IT" sz="2000" u="none" cap="none" strike="noStrike">
                <a:solidFill>
                  <a:schemeClr val="dk1"/>
                </a:solidFill>
                <a:latin typeface="Century Gothic"/>
                <a:ea typeface="Century Gothic"/>
                <a:cs typeface="Century Gothic"/>
                <a:sym typeface="Century Gothic"/>
              </a:rPr>
              <a:t>(</a:t>
            </a:r>
            <a:r>
              <a:rPr b="1" lang="it-IT" sz="2000">
                <a:solidFill>
                  <a:schemeClr val="dk1"/>
                </a:solidFill>
                <a:latin typeface="Century Gothic"/>
                <a:ea typeface="Century Gothic"/>
                <a:cs typeface="Century Gothic"/>
                <a:sym typeface="Century Gothic"/>
              </a:rPr>
              <a:t>35</a:t>
            </a:r>
            <a:r>
              <a:rPr b="1" i="0" lang="it-IT" sz="2000" u="none" cap="none" strike="noStrike">
                <a:solidFill>
                  <a:schemeClr val="dk1"/>
                </a:solidFill>
                <a:latin typeface="Century Gothic"/>
                <a:ea typeface="Century Gothic"/>
                <a:cs typeface="Century Gothic"/>
                <a:sym typeface="Century Gothic"/>
              </a:rPr>
              <a:t> minutes).</a:t>
            </a:r>
            <a:endParaRPr b="1"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2000"/>
              <a:buFont typeface="Arial"/>
              <a:buNone/>
            </a:pPr>
            <a:r>
              <a:t/>
            </a:r>
            <a:endParaRPr b="1" sz="2000">
              <a:solidFill>
                <a:schemeClr val="dk1"/>
              </a:solidFill>
              <a:latin typeface="Century Gothic"/>
              <a:ea typeface="Century Gothic"/>
              <a:cs typeface="Century Gothic"/>
              <a:sym typeface="Century Gothic"/>
            </a:endParaRPr>
          </a:p>
          <a:p>
            <a:pPr indent="-355600" lvl="0" marL="457200" marR="0" rtl="0" algn="l">
              <a:lnSpc>
                <a:spcPct val="100000"/>
              </a:lnSpc>
              <a:spcBef>
                <a:spcPts val="1100"/>
              </a:spcBef>
              <a:spcAft>
                <a:spcPts val="0"/>
              </a:spcAft>
              <a:buClr>
                <a:srgbClr val="188185"/>
              </a:buClr>
              <a:buSzPts val="2000"/>
              <a:buFont typeface="Century Gothic"/>
              <a:buChar char="●"/>
            </a:pPr>
            <a:r>
              <a:rPr lang="it-IT" sz="2000">
                <a:solidFill>
                  <a:schemeClr val="dk1"/>
                </a:solidFill>
                <a:latin typeface="Century Gothic"/>
                <a:ea typeface="Century Gothic"/>
                <a:cs typeface="Century Gothic"/>
                <a:sym typeface="Century Gothic"/>
              </a:rPr>
              <a:t>Refer and use the Module 6 Green Business Strategy descriptor information in the OUTSIDE Toolkit. </a:t>
            </a:r>
            <a:endParaRPr sz="2000">
              <a:solidFill>
                <a:schemeClr val="dk1"/>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lang="it-IT" sz="2000">
                <a:solidFill>
                  <a:schemeClr val="dk1"/>
                </a:solidFill>
                <a:latin typeface="Century Gothic"/>
                <a:ea typeface="Century Gothic"/>
                <a:cs typeface="Century Gothic"/>
                <a:sym typeface="Century Gothic"/>
              </a:rPr>
              <a:t>Adapt all content to suits the age range of 14 to 17 years.</a:t>
            </a:r>
            <a:endParaRPr sz="2000">
              <a:solidFill>
                <a:schemeClr val="dk1"/>
              </a:solidFill>
              <a:latin typeface="Century Gothic"/>
              <a:ea typeface="Century Gothic"/>
              <a:cs typeface="Century Gothic"/>
              <a:sym typeface="Century Gothic"/>
            </a:endParaRPr>
          </a:p>
        </p:txBody>
      </p:sp>
      <p:pic>
        <p:nvPicPr>
          <p:cNvPr id="176" name="Google Shape;176;g1071640e9e5_0_227"/>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pic>
        <p:nvPicPr>
          <p:cNvPr id="177" name="Google Shape;177;g1071640e9e5_0_227"/>
          <p:cNvPicPr preferRelativeResize="0"/>
          <p:nvPr/>
        </p:nvPicPr>
        <p:blipFill rotWithShape="1">
          <a:blip r:embed="rId6">
            <a:alphaModFix/>
          </a:blip>
          <a:srcRect b="1516" l="3520" r="3334" t="1244"/>
          <a:stretch/>
        </p:blipFill>
        <p:spPr>
          <a:xfrm>
            <a:off x="7434980" y="1475425"/>
            <a:ext cx="4255495" cy="4163624"/>
          </a:xfrm>
          <a:prstGeom prst="rect">
            <a:avLst/>
          </a:prstGeom>
          <a:noFill/>
          <a:ln>
            <a:noFill/>
          </a:ln>
        </p:spPr>
      </p:pic>
      <p:sp>
        <p:nvSpPr>
          <p:cNvPr id="178" name="Google Shape;178;g1071640e9e5_0_227"/>
          <p:cNvSpPr txBox="1"/>
          <p:nvPr/>
        </p:nvSpPr>
        <p:spPr>
          <a:xfrm>
            <a:off x="7168825" y="5944075"/>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https://www.instagram.com/p/CT7Ai83KVID/</a:t>
            </a:r>
            <a:endParaRPr b="0" i="0" sz="800" u="none" cap="none" strike="noStrike">
              <a:solidFill>
                <a:srgbClr val="000000"/>
              </a:solidFill>
              <a:latin typeface="Century Gothic"/>
              <a:ea typeface="Century Gothic"/>
              <a:cs typeface="Century Gothic"/>
              <a:sym typeface="Century Gothic"/>
            </a:endParaRPr>
          </a:p>
        </p:txBody>
      </p:sp>
      <p:sp>
        <p:nvSpPr>
          <p:cNvPr id="179" name="Google Shape;179;g1071640e9e5_0_227"/>
          <p:cNvSpPr/>
          <p:nvPr/>
        </p:nvSpPr>
        <p:spPr>
          <a:xfrm>
            <a:off x="7369425" y="1475425"/>
            <a:ext cx="4376700" cy="4217100"/>
          </a:xfrm>
          <a:prstGeom prst="roundRect">
            <a:avLst>
              <a:gd fmla="val 6145" name="adj"/>
            </a:avLst>
          </a:prstGeom>
          <a:noFill/>
          <a:ln cap="flat" cmpd="sng" w="228600">
            <a:solidFill>
              <a:srgbClr val="F7F7F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g103ede1746f_0_2"/>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85" name="Google Shape;185;g103ede1746f_0_2"/>
          <p:cNvGrpSpPr/>
          <p:nvPr/>
        </p:nvGrpSpPr>
        <p:grpSpPr>
          <a:xfrm flipH="1">
            <a:off x="4308383" y="-76362"/>
            <a:ext cx="7883467" cy="6858000"/>
            <a:chOff x="0" y="0"/>
            <a:chExt cx="7883467" cy="6858000"/>
          </a:xfrm>
        </p:grpSpPr>
        <p:sp>
          <p:nvSpPr>
            <p:cNvPr id="186" name="Google Shape;186;g103ede1746f_0_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87" name="Google Shape;187;g103ede1746f_0_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88" name="Google Shape;188;g103ede1746f_0_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89" name="Google Shape;189;g103ede1746f_0_2"/>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pic>
        <p:nvPicPr>
          <p:cNvPr id="190" name="Google Shape;190;g103ede1746f_0_2"/>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pic>
        <p:nvPicPr>
          <p:cNvPr id="191" name="Google Shape;191;g103ede1746f_0_2"/>
          <p:cNvPicPr preferRelativeResize="0"/>
          <p:nvPr/>
        </p:nvPicPr>
        <p:blipFill rotWithShape="1">
          <a:blip r:embed="rId5">
            <a:alphaModFix amt="85000"/>
          </a:blip>
          <a:srcRect b="2451" l="2321" r="1755" t="2914"/>
          <a:stretch/>
        </p:blipFill>
        <p:spPr>
          <a:xfrm>
            <a:off x="0" y="0"/>
            <a:ext cx="12191999" cy="6858000"/>
          </a:xfrm>
          <a:prstGeom prst="rect">
            <a:avLst/>
          </a:prstGeom>
          <a:noFill/>
          <a:ln>
            <a:noFill/>
          </a:ln>
        </p:spPr>
      </p:pic>
      <p:sp>
        <p:nvSpPr>
          <p:cNvPr id="192" name="Google Shape;192;g103ede1746f_0_2"/>
          <p:cNvSpPr txBox="1"/>
          <p:nvPr/>
        </p:nvSpPr>
        <p:spPr>
          <a:xfrm>
            <a:off x="6625225" y="1038550"/>
            <a:ext cx="53988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i="1" lang="it-IT" sz="1100">
                <a:solidFill>
                  <a:srgbClr val="FFFFFF"/>
                </a:solidFill>
                <a:latin typeface="Century Gothic"/>
                <a:ea typeface="Century Gothic"/>
                <a:cs typeface="Century Gothic"/>
                <a:sym typeface="Century Gothic"/>
              </a:rPr>
              <a:t>Weblink: </a:t>
            </a:r>
            <a:r>
              <a:rPr i="1" lang="it-IT" sz="1100">
                <a:solidFill>
                  <a:srgbClr val="FFFFFF"/>
                </a:solidFill>
                <a:latin typeface="Century Gothic"/>
                <a:ea typeface="Century Gothic"/>
                <a:cs typeface="Century Gothic"/>
                <a:sym typeface="Century Gothic"/>
              </a:rPr>
              <a:t>https://ec.europa.eu/environment/green-growth/index_en.htm</a:t>
            </a:r>
            <a:endParaRPr i="1" sz="1100">
              <a:solidFill>
                <a:srgbClr val="FFFFFF"/>
              </a:solidFill>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g1064da25268_3_37"/>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98" name="Google Shape;198;g1064da25268_3_37"/>
          <p:cNvGrpSpPr/>
          <p:nvPr/>
        </p:nvGrpSpPr>
        <p:grpSpPr>
          <a:xfrm flipH="1">
            <a:off x="4308383" y="-76362"/>
            <a:ext cx="7883467" cy="6858000"/>
            <a:chOff x="0" y="0"/>
            <a:chExt cx="7883467" cy="6858000"/>
          </a:xfrm>
        </p:grpSpPr>
        <p:sp>
          <p:nvSpPr>
            <p:cNvPr id="199" name="Google Shape;199;g1064da25268_3_3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00" name="Google Shape;200;g1064da25268_3_3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01" name="Google Shape;201;g1064da25268_3_3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02" name="Google Shape;202;g1064da25268_3_37"/>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03" name="Google Shape;203;g1064da25268_3_37"/>
          <p:cNvSpPr txBox="1"/>
          <p:nvPr/>
        </p:nvSpPr>
        <p:spPr>
          <a:xfrm>
            <a:off x="263550" y="3023750"/>
            <a:ext cx="11664900" cy="3138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rgbClr val="188185"/>
                </a:solidFill>
                <a:latin typeface="Century Gothic"/>
                <a:ea typeface="Century Gothic"/>
                <a:cs typeface="Century Gothic"/>
                <a:sym typeface="Century Gothic"/>
              </a:rPr>
              <a:t>Aim of the activities</a:t>
            </a:r>
            <a:endParaRPr b="1" i="0" sz="2000" u="none" cap="none" strike="noStrike">
              <a:solidFill>
                <a:srgbClr val="188185"/>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Char char="●"/>
            </a:pPr>
            <a:r>
              <a:rPr lang="it-IT" sz="2000">
                <a:latin typeface="Century Gothic"/>
                <a:ea typeface="Century Gothic"/>
                <a:cs typeface="Century Gothic"/>
                <a:sym typeface="Century Gothic"/>
              </a:rPr>
              <a:t>Based on the outcome of Session 1 (Understanding Green Business Enterprise &amp; Sustainable Development), participants work in teams to generate a green business idea that solves a real-life challenge.</a:t>
            </a:r>
            <a:endParaRPr b="0" i="0" sz="2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Char char="●"/>
            </a:pPr>
            <a:r>
              <a:rPr b="0" i="0" lang="it-IT" sz="2000" u="none" cap="none" strike="noStrike">
                <a:solidFill>
                  <a:srgbClr val="000000"/>
                </a:solidFill>
                <a:latin typeface="Century Gothic"/>
                <a:ea typeface="Century Gothic"/>
                <a:cs typeface="Century Gothic"/>
                <a:sym typeface="Century Gothic"/>
              </a:rPr>
              <a:t>Participants will work as a team to generate an innovative green business idea by exploring current green business ideas, placing sustainability issues in context, and generating a new green initiative, backed up with evidence of research.</a:t>
            </a:r>
            <a:endParaRPr b="0" i="0" sz="2000" u="none" cap="none" strike="noStrike">
              <a:solidFill>
                <a:srgbClr val="000000"/>
              </a:solidFill>
              <a:latin typeface="Century Gothic"/>
              <a:ea typeface="Century Gothic"/>
              <a:cs typeface="Century Gothic"/>
              <a:sym typeface="Century Gothic"/>
            </a:endParaRPr>
          </a:p>
        </p:txBody>
      </p:sp>
      <p:sp>
        <p:nvSpPr>
          <p:cNvPr id="204" name="Google Shape;204;g1064da25268_3_37"/>
          <p:cNvSpPr txBox="1"/>
          <p:nvPr/>
        </p:nvSpPr>
        <p:spPr>
          <a:xfrm>
            <a:off x="263550" y="1129875"/>
            <a:ext cx="11664900" cy="23583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900" u="none" cap="none" strike="noStrike">
                <a:solidFill>
                  <a:srgbClr val="188185"/>
                </a:solidFill>
                <a:latin typeface="Century Gothic"/>
                <a:ea typeface="Century Gothic"/>
                <a:cs typeface="Century Gothic"/>
                <a:sym typeface="Century Gothic"/>
              </a:rPr>
              <a:t>Teamwork </a:t>
            </a:r>
            <a:r>
              <a:rPr b="1" i="0" lang="it-IT" sz="3900" u="none" cap="none" strike="noStrike">
                <a:solidFill>
                  <a:srgbClr val="000000"/>
                </a:solidFill>
                <a:latin typeface="Century Gothic"/>
                <a:ea typeface="Century Gothic"/>
                <a:cs typeface="Century Gothic"/>
                <a:sym typeface="Century Gothic"/>
              </a:rPr>
              <a:t>- </a:t>
            </a:r>
            <a:r>
              <a:rPr b="1" lang="it-IT" sz="3900">
                <a:latin typeface="Century Gothic"/>
                <a:ea typeface="Century Gothic"/>
                <a:cs typeface="Century Gothic"/>
                <a:sym typeface="Century Gothic"/>
              </a:rPr>
              <a:t>Green idea and opportunity generation</a:t>
            </a:r>
            <a:endParaRPr b="0" i="1" sz="3900" u="none" cap="none" strike="noStrike">
              <a:solidFill>
                <a:srgbClr val="000000"/>
              </a:solidFill>
              <a:latin typeface="Century Gothic"/>
              <a:ea typeface="Century Gothic"/>
              <a:cs typeface="Century Gothic"/>
              <a:sym typeface="Century Gothic"/>
            </a:endParaRPr>
          </a:p>
        </p:txBody>
      </p:sp>
      <p:pic>
        <p:nvPicPr>
          <p:cNvPr id="205" name="Google Shape;205;g1064da25268_3_37"/>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g1064da25268_3_51"/>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11" name="Google Shape;211;g1064da25268_3_51"/>
          <p:cNvGrpSpPr/>
          <p:nvPr/>
        </p:nvGrpSpPr>
        <p:grpSpPr>
          <a:xfrm flipH="1">
            <a:off x="4308383" y="-76362"/>
            <a:ext cx="7883467" cy="6858000"/>
            <a:chOff x="0" y="0"/>
            <a:chExt cx="7883467" cy="6858000"/>
          </a:xfrm>
        </p:grpSpPr>
        <p:sp>
          <p:nvSpPr>
            <p:cNvPr id="212" name="Google Shape;212;g1064da25268_3_51"/>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13" name="Google Shape;213;g1064da25268_3_51"/>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14" name="Google Shape;214;g1064da25268_3_51"/>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15" name="Google Shape;215;g1064da25268_3_51"/>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16" name="Google Shape;216;g1064da25268_3_51"/>
          <p:cNvSpPr txBox="1"/>
          <p:nvPr/>
        </p:nvSpPr>
        <p:spPr>
          <a:xfrm>
            <a:off x="263550" y="2689775"/>
            <a:ext cx="11664900" cy="40251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rgbClr val="188589"/>
                </a:solidFill>
                <a:latin typeface="Century Gothic"/>
                <a:ea typeface="Century Gothic"/>
                <a:cs typeface="Century Gothic"/>
                <a:sym typeface="Century Gothic"/>
              </a:rPr>
              <a:t>Think-Pair-Share:</a:t>
            </a:r>
            <a:r>
              <a:rPr b="0" i="0" lang="it-IT" sz="2000" u="none" cap="none" strike="noStrike">
                <a:solidFill>
                  <a:srgbClr val="188589"/>
                </a:solidFill>
                <a:latin typeface="Century Gothic"/>
                <a:ea typeface="Century Gothic"/>
                <a:cs typeface="Century Gothic"/>
                <a:sym typeface="Century Gothic"/>
              </a:rPr>
              <a:t> </a:t>
            </a:r>
            <a:r>
              <a:rPr b="0" i="0" lang="it-IT" sz="2000" u="none" cap="none" strike="noStrike">
                <a:solidFill>
                  <a:srgbClr val="000000"/>
                </a:solidFill>
                <a:latin typeface="Century Gothic"/>
                <a:ea typeface="Century Gothic"/>
                <a:cs typeface="Century Gothic"/>
                <a:sym typeface="Century Gothic"/>
              </a:rPr>
              <a:t>With reference to the outcome from </a:t>
            </a:r>
            <a:r>
              <a:rPr lang="it-IT" sz="2000">
                <a:latin typeface="Century Gothic"/>
                <a:ea typeface="Century Gothic"/>
                <a:cs typeface="Century Gothic"/>
                <a:sym typeface="Century Gothic"/>
              </a:rPr>
              <a:t>Session 1, </a:t>
            </a:r>
            <a:r>
              <a:rPr b="0" i="0" lang="it-IT" sz="2000" u="none" cap="none" strike="noStrike">
                <a:solidFill>
                  <a:srgbClr val="000000"/>
                </a:solidFill>
                <a:latin typeface="Century Gothic"/>
                <a:ea typeface="Century Gothic"/>
                <a:cs typeface="Century Gothic"/>
                <a:sym typeface="Century Gothic"/>
              </a:rPr>
              <a:t>participants will work in teams and </a:t>
            </a:r>
            <a:r>
              <a:rPr lang="it-IT" sz="2000">
                <a:latin typeface="Century Gothic"/>
                <a:ea typeface="Century Gothic"/>
                <a:cs typeface="Century Gothic"/>
                <a:sym typeface="Century Gothic"/>
              </a:rPr>
              <a:t>brainstorm</a:t>
            </a:r>
            <a:r>
              <a:rPr lang="it-IT" sz="2000">
                <a:latin typeface="Century Gothic"/>
                <a:ea typeface="Century Gothic"/>
                <a:cs typeface="Century Gothic"/>
                <a:sym typeface="Century Gothic"/>
              </a:rPr>
              <a:t> a </a:t>
            </a:r>
            <a:r>
              <a:rPr b="1" i="0" lang="it-IT" sz="2000" u="none" cap="none" strike="noStrike">
                <a:solidFill>
                  <a:srgbClr val="188185"/>
                </a:solidFill>
                <a:latin typeface="Century Gothic"/>
                <a:ea typeface="Century Gothic"/>
                <a:cs typeface="Century Gothic"/>
                <a:sym typeface="Century Gothic"/>
              </a:rPr>
              <a:t>green business idea</a:t>
            </a:r>
            <a:r>
              <a:rPr b="1" lang="it-IT" sz="2000">
                <a:solidFill>
                  <a:srgbClr val="188185"/>
                </a:solidFill>
                <a:latin typeface="Century Gothic"/>
                <a:ea typeface="Century Gothic"/>
                <a:cs typeface="Century Gothic"/>
                <a:sym typeface="Century Gothic"/>
              </a:rPr>
              <a:t>.</a:t>
            </a:r>
            <a:r>
              <a:rPr lang="it-IT" sz="2000">
                <a:latin typeface="Century Gothic"/>
                <a:ea typeface="Century Gothic"/>
                <a:cs typeface="Century Gothic"/>
                <a:sym typeface="Century Gothic"/>
              </a:rPr>
              <a:t> Participants should aim to explore various types of idea generation </a:t>
            </a:r>
            <a:r>
              <a:rPr lang="it-IT" sz="2000">
                <a:latin typeface="Century Gothic"/>
                <a:ea typeface="Century Gothic"/>
                <a:cs typeface="Century Gothic"/>
                <a:sym typeface="Century Gothic"/>
              </a:rPr>
              <a:t>techniques</a:t>
            </a:r>
            <a:r>
              <a:rPr lang="it-IT" sz="2000">
                <a:latin typeface="Century Gothic"/>
                <a:ea typeface="Century Gothic"/>
                <a:cs typeface="Century Gothic"/>
                <a:sym typeface="Century Gothic"/>
              </a:rPr>
              <a:t>.</a:t>
            </a:r>
            <a:endParaRPr sz="2000">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2000"/>
              <a:buFont typeface="Arial"/>
              <a:buNone/>
            </a:pPr>
            <a:r>
              <a:t/>
            </a:r>
            <a:endParaRPr b="0" i="0" sz="2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rgbClr val="434343"/>
                </a:solidFill>
                <a:latin typeface="Century Gothic"/>
                <a:ea typeface="Century Gothic"/>
                <a:cs typeface="Century Gothic"/>
                <a:sym typeface="Century Gothic"/>
              </a:rPr>
              <a:t>For instance:</a:t>
            </a:r>
            <a:endParaRPr b="1" i="0" sz="2000" u="none" cap="none" strike="noStrike">
              <a:solidFill>
                <a:srgbClr val="434343"/>
              </a:solidFill>
              <a:latin typeface="Century Gothic"/>
              <a:ea typeface="Century Gothic"/>
              <a:cs typeface="Century Gothic"/>
              <a:sym typeface="Century Gothic"/>
            </a:endParaRPr>
          </a:p>
          <a:p>
            <a:pPr indent="-355600" lvl="0" marL="457200" marR="0" rtl="0" algn="l">
              <a:lnSpc>
                <a:spcPct val="100000"/>
              </a:lnSpc>
              <a:spcBef>
                <a:spcPts val="1100"/>
              </a:spcBef>
              <a:spcAft>
                <a:spcPts val="0"/>
              </a:spcAft>
              <a:buClr>
                <a:srgbClr val="188185"/>
              </a:buClr>
              <a:buSzPts val="2000"/>
              <a:buFont typeface="Century Gothic"/>
              <a:buChar char="●"/>
            </a:pPr>
            <a:r>
              <a:rPr b="1" lang="it-IT" sz="2000">
                <a:solidFill>
                  <a:srgbClr val="188589"/>
                </a:solidFill>
                <a:latin typeface="Century Gothic"/>
                <a:ea typeface="Century Gothic"/>
                <a:cs typeface="Century Gothic"/>
                <a:sym typeface="Century Gothic"/>
              </a:rPr>
              <a:t>Compare and contrast </a:t>
            </a:r>
            <a:r>
              <a:rPr b="1" lang="it-IT" sz="2000">
                <a:solidFill>
                  <a:srgbClr val="188589"/>
                </a:solidFill>
                <a:latin typeface="Century Gothic"/>
                <a:ea typeface="Century Gothic"/>
                <a:cs typeface="Century Gothic"/>
                <a:sym typeface="Century Gothic"/>
              </a:rPr>
              <a:t>techniques</a:t>
            </a:r>
            <a:r>
              <a:rPr lang="it-IT" sz="2000">
                <a:latin typeface="Century Gothic"/>
                <a:ea typeface="Century Gothic"/>
                <a:cs typeface="Century Gothic"/>
                <a:sym typeface="Century Gothic"/>
              </a:rPr>
              <a:t> listed on the </a:t>
            </a:r>
            <a:r>
              <a:rPr b="1" lang="it-IT" sz="2000">
                <a:solidFill>
                  <a:srgbClr val="188589"/>
                </a:solidFill>
                <a:latin typeface="Century Gothic"/>
                <a:ea typeface="Century Gothic"/>
                <a:cs typeface="Century Gothic"/>
                <a:sym typeface="Century Gothic"/>
              </a:rPr>
              <a:t>Outside Idea Generation Template</a:t>
            </a:r>
            <a:r>
              <a:rPr b="0" i="0" lang="it-IT" sz="2000" u="none" cap="none" strike="noStrike">
                <a:solidFill>
                  <a:srgbClr val="000000"/>
                </a:solidFill>
                <a:latin typeface="Century Gothic"/>
                <a:ea typeface="Century Gothic"/>
                <a:cs typeface="Century Gothic"/>
                <a:sym typeface="Century Gothic"/>
              </a:rPr>
              <a:t>.</a:t>
            </a:r>
            <a:endParaRPr b="0"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b="1" lang="it-IT" sz="2000">
                <a:solidFill>
                  <a:srgbClr val="188589"/>
                </a:solidFill>
                <a:latin typeface="Century Gothic"/>
                <a:ea typeface="Century Gothic"/>
                <a:cs typeface="Century Gothic"/>
                <a:sym typeface="Century Gothic"/>
              </a:rPr>
              <a:t>Find and review</a:t>
            </a:r>
            <a:r>
              <a:rPr lang="it-IT" sz="2000">
                <a:latin typeface="Century Gothic"/>
                <a:ea typeface="Century Gothic"/>
                <a:cs typeface="Century Gothic"/>
                <a:sym typeface="Century Gothic"/>
              </a:rPr>
              <a:t> examples of how three of the </a:t>
            </a:r>
            <a:r>
              <a:rPr lang="it-IT" sz="2000">
                <a:latin typeface="Century Gothic"/>
                <a:ea typeface="Century Gothic"/>
                <a:cs typeface="Century Gothic"/>
                <a:sym typeface="Century Gothic"/>
              </a:rPr>
              <a:t>techniques</a:t>
            </a:r>
            <a:r>
              <a:rPr lang="it-IT" sz="2000">
                <a:latin typeface="Century Gothic"/>
                <a:ea typeface="Century Gothic"/>
                <a:cs typeface="Century Gothic"/>
                <a:sym typeface="Century Gothic"/>
              </a:rPr>
              <a:t> have been used to initiate green business ideas.</a:t>
            </a:r>
            <a:endParaRPr sz="2000">
              <a:latin typeface="Century Gothic"/>
              <a:ea typeface="Century Gothic"/>
              <a:cs typeface="Century Gothic"/>
              <a:sym typeface="Century Gothic"/>
            </a:endParaRPr>
          </a:p>
          <a:p>
            <a:pPr indent="0" lvl="0" marL="0" marR="0" rtl="0" algn="l">
              <a:lnSpc>
                <a:spcPct val="100000"/>
              </a:lnSpc>
              <a:spcBef>
                <a:spcPts val="0"/>
              </a:spcBef>
              <a:spcAft>
                <a:spcPts val="0"/>
              </a:spcAft>
              <a:buNone/>
            </a:pPr>
            <a:r>
              <a:t/>
            </a:r>
            <a:endParaRPr sz="2000">
              <a:latin typeface="Century Gothic"/>
              <a:ea typeface="Century Gothic"/>
              <a:cs typeface="Century Gothic"/>
              <a:sym typeface="Century Gothic"/>
            </a:endParaRPr>
          </a:p>
          <a:p>
            <a:pPr indent="0" lvl="0" marL="0" marR="0" rtl="0" algn="l">
              <a:lnSpc>
                <a:spcPct val="100000"/>
              </a:lnSpc>
              <a:spcBef>
                <a:spcPts val="1100"/>
              </a:spcBef>
              <a:spcAft>
                <a:spcPts val="1100"/>
              </a:spcAft>
              <a:buClr>
                <a:srgbClr val="000000"/>
              </a:buClr>
              <a:buSzPts val="2000"/>
              <a:buFont typeface="Arial"/>
              <a:buNone/>
            </a:pPr>
            <a:r>
              <a:rPr b="0" i="0" lang="it-IT" sz="2000" u="none" cap="none" strike="noStrike">
                <a:solidFill>
                  <a:srgbClr val="000000"/>
                </a:solidFill>
                <a:latin typeface="Century Gothic"/>
                <a:ea typeface="Century Gothic"/>
                <a:cs typeface="Century Gothic"/>
                <a:sym typeface="Century Gothic"/>
              </a:rPr>
              <a:t>This task takes the form of </a:t>
            </a:r>
            <a:r>
              <a:rPr lang="it-IT" sz="2000">
                <a:latin typeface="Century Gothic"/>
                <a:ea typeface="Century Gothic"/>
                <a:cs typeface="Century Gothic"/>
                <a:sym typeface="Century Gothic"/>
              </a:rPr>
              <a:t>team collaboration </a:t>
            </a:r>
            <a:r>
              <a:rPr b="0" i="0" lang="it-IT" sz="2000" u="none" cap="none" strike="noStrike">
                <a:solidFill>
                  <a:srgbClr val="000000"/>
                </a:solidFill>
                <a:latin typeface="Century Gothic"/>
                <a:ea typeface="Century Gothic"/>
                <a:cs typeface="Century Gothic"/>
                <a:sym typeface="Century Gothic"/>
              </a:rPr>
              <a:t>and team discussion. </a:t>
            </a:r>
            <a:r>
              <a:rPr b="0" i="0" lang="it-IT" sz="2000" u="none" cap="none" strike="noStrike">
                <a:solidFill>
                  <a:schemeClr val="dk1"/>
                </a:solidFill>
                <a:latin typeface="Century Gothic"/>
                <a:ea typeface="Century Gothic"/>
                <a:cs typeface="Century Gothic"/>
                <a:sym typeface="Century Gothic"/>
              </a:rPr>
              <a:t>Trainer facilitates this session and encourage co-creation using t</a:t>
            </a:r>
            <a:r>
              <a:rPr lang="it-IT" sz="2000">
                <a:solidFill>
                  <a:schemeClr val="dk1"/>
                </a:solidFill>
                <a:latin typeface="Century Gothic"/>
                <a:ea typeface="Century Gothic"/>
                <a:cs typeface="Century Gothic"/>
                <a:sym typeface="Century Gothic"/>
              </a:rPr>
              <a:t>he </a:t>
            </a:r>
            <a:r>
              <a:rPr b="1" lang="it-IT" sz="2000" u="sng">
                <a:solidFill>
                  <a:schemeClr val="hlink"/>
                </a:solidFill>
                <a:latin typeface="Century Gothic"/>
                <a:ea typeface="Century Gothic"/>
                <a:cs typeface="Century Gothic"/>
                <a:sym typeface="Century Gothic"/>
                <a:hlinkClick r:id="rId4"/>
              </a:rPr>
              <a:t>EntreComp competencies</a:t>
            </a:r>
            <a:r>
              <a:rPr lang="it-IT" sz="2000">
                <a:solidFill>
                  <a:schemeClr val="dk1"/>
                </a:solidFill>
                <a:latin typeface="Century Gothic"/>
                <a:ea typeface="Century Gothic"/>
                <a:cs typeface="Century Gothic"/>
                <a:sym typeface="Century Gothic"/>
              </a:rPr>
              <a:t> on the next slide.</a:t>
            </a:r>
            <a:endParaRPr b="0" i="0" sz="2000" u="none" cap="none" strike="noStrike">
              <a:solidFill>
                <a:srgbClr val="000000"/>
              </a:solidFill>
              <a:latin typeface="Century Gothic"/>
              <a:ea typeface="Century Gothic"/>
              <a:cs typeface="Century Gothic"/>
              <a:sym typeface="Century Gothic"/>
            </a:endParaRPr>
          </a:p>
        </p:txBody>
      </p:sp>
      <p:sp>
        <p:nvSpPr>
          <p:cNvPr id="217" name="Google Shape;217;g1064da25268_3_51"/>
          <p:cNvSpPr txBox="1"/>
          <p:nvPr/>
        </p:nvSpPr>
        <p:spPr>
          <a:xfrm>
            <a:off x="263550" y="977475"/>
            <a:ext cx="11405400" cy="1655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188589"/>
                </a:solidFill>
                <a:latin typeface="Century Gothic"/>
                <a:ea typeface="Century Gothic"/>
                <a:cs typeface="Century Gothic"/>
                <a:sym typeface="Century Gothic"/>
              </a:rPr>
              <a:t>Spotting opportunities</a:t>
            </a:r>
            <a:r>
              <a:rPr b="1" i="0" lang="it-IT" sz="3600" u="none" cap="none" strike="noStrike">
                <a:solidFill>
                  <a:srgbClr val="188589"/>
                </a:solidFill>
                <a:latin typeface="Century Gothic"/>
                <a:ea typeface="Century Gothic"/>
                <a:cs typeface="Century Gothic"/>
                <a:sym typeface="Century Gothic"/>
              </a:rPr>
              <a:t>:</a:t>
            </a:r>
            <a:r>
              <a:rPr b="1" i="0" lang="it-IT" sz="3600" u="none" cap="none" strike="noStrike">
                <a:solidFill>
                  <a:srgbClr val="000000"/>
                </a:solidFill>
                <a:latin typeface="Century Gothic"/>
                <a:ea typeface="Century Gothic"/>
                <a:cs typeface="Century Gothic"/>
                <a:sym typeface="Century Gothic"/>
              </a:rPr>
              <a:t> Using t</a:t>
            </a:r>
            <a:r>
              <a:rPr b="1" lang="it-IT" sz="3600">
                <a:latin typeface="Century Gothic"/>
                <a:ea typeface="Century Gothic"/>
                <a:cs typeface="Century Gothic"/>
                <a:sym typeface="Century Gothic"/>
              </a:rPr>
              <a:t>ools for thinking and idea generation techniques</a:t>
            </a:r>
            <a:endParaRPr b="0" i="1" sz="3600" u="none" cap="none" strike="noStrike">
              <a:solidFill>
                <a:srgbClr val="000000"/>
              </a:solidFill>
              <a:latin typeface="Century Gothic"/>
              <a:ea typeface="Century Gothic"/>
              <a:cs typeface="Century Gothic"/>
              <a:sym typeface="Century Gothic"/>
            </a:endParaRPr>
          </a:p>
        </p:txBody>
      </p:sp>
      <p:pic>
        <p:nvPicPr>
          <p:cNvPr id="218" name="Google Shape;218;g1064da25268_3_51"/>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g106cabe4cfe_0_0"/>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24" name="Google Shape;224;g106cabe4cfe_0_0"/>
          <p:cNvGrpSpPr/>
          <p:nvPr/>
        </p:nvGrpSpPr>
        <p:grpSpPr>
          <a:xfrm flipH="1">
            <a:off x="4308383" y="-76362"/>
            <a:ext cx="7883467" cy="6858000"/>
            <a:chOff x="0" y="0"/>
            <a:chExt cx="7883467" cy="6858000"/>
          </a:xfrm>
        </p:grpSpPr>
        <p:sp>
          <p:nvSpPr>
            <p:cNvPr id="225" name="Google Shape;225;g106cabe4cfe_0_0"/>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26" name="Google Shape;226;g106cabe4cfe_0_0"/>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27" name="Google Shape;227;g106cabe4cfe_0_0"/>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28" name="Google Shape;228;g106cabe4cfe_0_0"/>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pic>
        <p:nvPicPr>
          <p:cNvPr id="229" name="Google Shape;229;g106cabe4cfe_0_0"/>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230" name="Google Shape;230;g106cabe4cfe_0_0"/>
          <p:cNvSpPr txBox="1"/>
          <p:nvPr/>
        </p:nvSpPr>
        <p:spPr>
          <a:xfrm>
            <a:off x="6625225" y="1038550"/>
            <a:ext cx="53988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i="1" lang="it-IT" sz="1100">
                <a:solidFill>
                  <a:srgbClr val="FFFFFF"/>
                </a:solidFill>
                <a:latin typeface="Century Gothic"/>
                <a:ea typeface="Century Gothic"/>
                <a:cs typeface="Century Gothic"/>
                <a:sym typeface="Century Gothic"/>
              </a:rPr>
              <a:t>Weblink: </a:t>
            </a:r>
            <a:r>
              <a:rPr i="1" lang="it-IT" sz="1100">
                <a:solidFill>
                  <a:srgbClr val="FFFFFF"/>
                </a:solidFill>
                <a:latin typeface="Century Gothic"/>
                <a:ea typeface="Century Gothic"/>
                <a:cs typeface="Century Gothic"/>
                <a:sym typeface="Century Gothic"/>
              </a:rPr>
              <a:t>https://ec.europa.eu/environment/green-growth/index_en.htm</a:t>
            </a:r>
            <a:endParaRPr i="1" sz="1100">
              <a:solidFill>
                <a:srgbClr val="FFFFFF"/>
              </a:solidFill>
              <a:latin typeface="Century Gothic"/>
              <a:ea typeface="Century Gothic"/>
              <a:cs typeface="Century Gothic"/>
              <a:sym typeface="Century Gothic"/>
            </a:endParaRPr>
          </a:p>
        </p:txBody>
      </p:sp>
      <p:pic>
        <p:nvPicPr>
          <p:cNvPr id="231" name="Google Shape;231;g106cabe4cfe_0_0"/>
          <p:cNvPicPr preferRelativeResize="0"/>
          <p:nvPr/>
        </p:nvPicPr>
        <p:blipFill>
          <a:blip r:embed="rId5">
            <a:alphaModFix amt="81000"/>
          </a:blip>
          <a:stretch>
            <a:fillRect/>
          </a:stretch>
        </p:blipFill>
        <p:spPr>
          <a:xfrm>
            <a:off x="150" y="0"/>
            <a:ext cx="12191701" cy="6858001"/>
          </a:xfrm>
          <a:prstGeom prst="rect">
            <a:avLst/>
          </a:prstGeom>
          <a:noFill/>
          <a:ln>
            <a:noFill/>
          </a:ln>
        </p:spPr>
      </p:pic>
      <p:sp>
        <p:nvSpPr>
          <p:cNvPr id="232" name="Google Shape;232;g106cabe4cfe_0_0"/>
          <p:cNvSpPr txBox="1"/>
          <p:nvPr/>
        </p:nvSpPr>
        <p:spPr>
          <a:xfrm>
            <a:off x="6801875" y="6579300"/>
            <a:ext cx="55452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lang="it-IT" sz="800">
                <a:solidFill>
                  <a:srgbClr val="CC0000"/>
                </a:solidFill>
                <a:latin typeface="Century Gothic"/>
                <a:ea typeface="Century Gothic"/>
                <a:cs typeface="Century Gothic"/>
                <a:sym typeface="Century Gothic"/>
              </a:rPr>
              <a:t>S</a:t>
            </a:r>
            <a:r>
              <a:rPr b="1" i="0" lang="it-IT" sz="800" u="none" cap="none" strike="noStrike">
                <a:solidFill>
                  <a:srgbClr val="CC0000"/>
                </a:solidFill>
                <a:latin typeface="Century Gothic"/>
                <a:ea typeface="Century Gothic"/>
                <a:cs typeface="Century Gothic"/>
                <a:sym typeface="Century Gothic"/>
              </a:rPr>
              <a:t>ource: </a:t>
            </a:r>
            <a:r>
              <a:rPr lang="it-IT" sz="800" u="sng">
                <a:solidFill>
                  <a:schemeClr val="hlink"/>
                </a:solidFill>
                <a:latin typeface="Century Gothic"/>
                <a:ea typeface="Century Gothic"/>
                <a:cs typeface="Century Gothic"/>
                <a:sym typeface="Century Gothic"/>
                <a:hlinkClick r:id="rId6"/>
              </a:rPr>
              <a:t>https://ec.europa.eu/jrc/en/entrecomp/competence-areas-and-learning-progress</a:t>
            </a:r>
            <a:r>
              <a:rPr lang="it-IT" sz="800">
                <a:solidFill>
                  <a:srgbClr val="CC0000"/>
                </a:solidFill>
                <a:latin typeface="Century Gothic"/>
                <a:ea typeface="Century Gothic"/>
                <a:cs typeface="Century Gothic"/>
                <a:sym typeface="Century Gothic"/>
              </a:rPr>
              <a:t> (Pg 15)</a:t>
            </a:r>
            <a:endParaRPr b="0" i="0" sz="800" u="none" cap="none" strike="noStrike">
              <a:solidFill>
                <a:srgbClr val="CC0000"/>
              </a:solidFill>
              <a:latin typeface="Century Gothic"/>
              <a:ea typeface="Century Gothic"/>
              <a:cs typeface="Century Gothic"/>
              <a:sym typeface="Century Gothic"/>
            </a:endParaRPr>
          </a:p>
        </p:txBody>
      </p:sp>
      <p:sp>
        <p:nvSpPr>
          <p:cNvPr id="233" name="Google Shape;233;g106cabe4cfe_0_0"/>
          <p:cNvSpPr txBox="1"/>
          <p:nvPr/>
        </p:nvSpPr>
        <p:spPr>
          <a:xfrm>
            <a:off x="47600" y="4444075"/>
            <a:ext cx="2874000" cy="2240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it-IT" sz="1700">
                <a:solidFill>
                  <a:srgbClr val="188185"/>
                </a:solidFill>
                <a:latin typeface="Century Gothic"/>
                <a:ea typeface="Century Gothic"/>
                <a:cs typeface="Century Gothic"/>
                <a:sym typeface="Century Gothic"/>
              </a:rPr>
              <a:t>Refer to the EntreComp competencies. </a:t>
            </a:r>
            <a:endParaRPr b="1" sz="1700">
              <a:solidFill>
                <a:srgbClr val="188185"/>
              </a:solidFill>
              <a:latin typeface="Century Gothic"/>
              <a:ea typeface="Century Gothic"/>
              <a:cs typeface="Century Gothic"/>
              <a:sym typeface="Century Gothic"/>
            </a:endParaRPr>
          </a:p>
          <a:p>
            <a:pPr indent="0" lvl="0" marL="0" rtl="0" algn="l">
              <a:spcBef>
                <a:spcPts val="0"/>
              </a:spcBef>
              <a:spcAft>
                <a:spcPts val="0"/>
              </a:spcAft>
              <a:buNone/>
            </a:pPr>
            <a:r>
              <a:t/>
            </a:r>
            <a:endParaRPr b="1" sz="1700">
              <a:solidFill>
                <a:srgbClr val="188185"/>
              </a:solidFill>
              <a:latin typeface="Century Gothic"/>
              <a:ea typeface="Century Gothic"/>
              <a:cs typeface="Century Gothic"/>
              <a:sym typeface="Century Gothic"/>
            </a:endParaRPr>
          </a:p>
          <a:p>
            <a:pPr indent="0" lvl="0" marL="0" rtl="0" algn="l">
              <a:spcBef>
                <a:spcPts val="0"/>
              </a:spcBef>
              <a:spcAft>
                <a:spcPts val="0"/>
              </a:spcAft>
              <a:buNone/>
            </a:pPr>
            <a:r>
              <a:rPr b="1" lang="it-IT" sz="1700">
                <a:solidFill>
                  <a:srgbClr val="188185"/>
                </a:solidFill>
                <a:latin typeface="Century Gothic"/>
                <a:ea typeface="Century Gothic"/>
                <a:cs typeface="Century Gothic"/>
                <a:sym typeface="Century Gothic"/>
              </a:rPr>
              <a:t>Discuss and apply steps </a:t>
            </a:r>
            <a:endParaRPr b="1" sz="1700">
              <a:solidFill>
                <a:srgbClr val="188185"/>
              </a:solidFill>
              <a:latin typeface="Century Gothic"/>
              <a:ea typeface="Century Gothic"/>
              <a:cs typeface="Century Gothic"/>
              <a:sym typeface="Century Gothic"/>
            </a:endParaRPr>
          </a:p>
          <a:p>
            <a:pPr indent="0" lvl="0" marL="0" rtl="0" algn="l">
              <a:spcBef>
                <a:spcPts val="0"/>
              </a:spcBef>
              <a:spcAft>
                <a:spcPts val="0"/>
              </a:spcAft>
              <a:buNone/>
            </a:pPr>
            <a:r>
              <a:rPr b="1" lang="it-IT" sz="1700">
                <a:solidFill>
                  <a:srgbClr val="188185"/>
                </a:solidFill>
                <a:latin typeface="Century Gothic"/>
                <a:ea typeface="Century Gothic"/>
                <a:cs typeface="Century Gothic"/>
                <a:sym typeface="Century Gothic"/>
              </a:rPr>
              <a:t>in the next set of activities</a:t>
            </a:r>
            <a:endParaRPr b="1" sz="1700">
              <a:solidFill>
                <a:srgbClr val="188185"/>
              </a:solidFill>
              <a:latin typeface="Century Gothic"/>
              <a:ea typeface="Century Gothic"/>
              <a:cs typeface="Century Gothic"/>
              <a:sym typeface="Century Gothic"/>
            </a:endParaRPr>
          </a:p>
        </p:txBody>
      </p:sp>
      <p:sp>
        <p:nvSpPr>
          <p:cNvPr id="234" name="Google Shape;234;g106cabe4cfe_0_0"/>
          <p:cNvSpPr txBox="1"/>
          <p:nvPr/>
        </p:nvSpPr>
        <p:spPr>
          <a:xfrm>
            <a:off x="8207325" y="95200"/>
            <a:ext cx="3045300" cy="511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it-IT" sz="2400">
                <a:solidFill>
                  <a:srgbClr val="188185"/>
                </a:solidFill>
                <a:latin typeface="Century Gothic"/>
                <a:ea typeface="Century Gothic"/>
                <a:cs typeface="Century Gothic"/>
                <a:sym typeface="Century Gothic"/>
              </a:rPr>
              <a:t>Think-Pair-Share</a:t>
            </a:r>
            <a:r>
              <a:rPr b="1" lang="it-IT" sz="2400">
                <a:solidFill>
                  <a:srgbClr val="188185"/>
                </a:solidFill>
                <a:latin typeface="Century Gothic"/>
                <a:ea typeface="Century Gothic"/>
                <a:cs typeface="Century Gothic"/>
                <a:sym typeface="Century Gothic"/>
              </a:rPr>
              <a:t> </a:t>
            </a:r>
            <a:endParaRPr b="1" sz="2400">
              <a:solidFill>
                <a:srgbClr val="188185"/>
              </a:solidFill>
              <a:latin typeface="Century Gothic"/>
              <a:ea typeface="Century Gothic"/>
              <a:cs typeface="Century Gothic"/>
              <a:sym typeface="Century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g1064da25268_3_9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40" name="Google Shape;240;g1064da25268_3_99"/>
          <p:cNvGrpSpPr/>
          <p:nvPr/>
        </p:nvGrpSpPr>
        <p:grpSpPr>
          <a:xfrm flipH="1">
            <a:off x="4308383" y="-76362"/>
            <a:ext cx="7883467" cy="6858000"/>
            <a:chOff x="0" y="0"/>
            <a:chExt cx="7883467" cy="6858000"/>
          </a:xfrm>
        </p:grpSpPr>
        <p:sp>
          <p:nvSpPr>
            <p:cNvPr id="241" name="Google Shape;241;g1064da25268_3_9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42" name="Google Shape;242;g1064da25268_3_9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43" name="Google Shape;243;g1064da25268_3_9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44" name="Google Shape;244;g1064da25268_3_9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45" name="Google Shape;245;g1064da25268_3_99"/>
          <p:cNvSpPr txBox="1"/>
          <p:nvPr/>
        </p:nvSpPr>
        <p:spPr>
          <a:xfrm>
            <a:off x="279875" y="2722425"/>
            <a:ext cx="6311400" cy="1725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5400" u="none" cap="none" strike="noStrike">
                <a:solidFill>
                  <a:srgbClr val="262626"/>
                </a:solidFill>
                <a:latin typeface="Century Gothic"/>
                <a:ea typeface="Century Gothic"/>
                <a:cs typeface="Century Gothic"/>
                <a:sym typeface="Century Gothic"/>
              </a:rPr>
              <a:t>Idea generation tools for thinking</a:t>
            </a:r>
            <a:endParaRPr b="0" i="1" sz="5400" u="none" cap="none" strike="noStrike">
              <a:solidFill>
                <a:srgbClr val="262626"/>
              </a:solidFill>
              <a:latin typeface="Century Gothic"/>
              <a:ea typeface="Century Gothic"/>
              <a:cs typeface="Century Gothic"/>
              <a:sym typeface="Century Gothic"/>
            </a:endParaRPr>
          </a:p>
        </p:txBody>
      </p:sp>
      <p:sp>
        <p:nvSpPr>
          <p:cNvPr id="246" name="Google Shape;246;g1064da25268_3_99"/>
          <p:cNvSpPr txBox="1"/>
          <p:nvPr/>
        </p:nvSpPr>
        <p:spPr>
          <a:xfrm>
            <a:off x="7168825" y="5486875"/>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https://www.instagram.com/p/CRlP5Lrsy0d/</a:t>
            </a:r>
            <a:endParaRPr b="0" i="0" sz="800" u="none" cap="none" strike="noStrike">
              <a:solidFill>
                <a:srgbClr val="000000"/>
              </a:solidFill>
              <a:latin typeface="Century Gothic"/>
              <a:ea typeface="Century Gothic"/>
              <a:cs typeface="Century Gothic"/>
              <a:sym typeface="Century Gothic"/>
            </a:endParaRPr>
          </a:p>
        </p:txBody>
      </p:sp>
      <p:pic>
        <p:nvPicPr>
          <p:cNvPr id="247" name="Google Shape;247;g1064da25268_3_99"/>
          <p:cNvPicPr preferRelativeResize="0"/>
          <p:nvPr/>
        </p:nvPicPr>
        <p:blipFill rotWithShape="1">
          <a:blip r:embed="rId4">
            <a:alphaModFix/>
          </a:blip>
          <a:srcRect b="0" l="4838" r="6844" t="0"/>
          <a:stretch/>
        </p:blipFill>
        <p:spPr>
          <a:xfrm>
            <a:off x="7369425" y="1573975"/>
            <a:ext cx="4376701" cy="4076399"/>
          </a:xfrm>
          <a:prstGeom prst="rect">
            <a:avLst/>
          </a:prstGeom>
          <a:noFill/>
          <a:ln>
            <a:noFill/>
          </a:ln>
        </p:spPr>
      </p:pic>
      <p:pic>
        <p:nvPicPr>
          <p:cNvPr id="248" name="Google Shape;248;g1064da25268_3_99"/>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249" name="Google Shape;249;g1064da25268_3_99"/>
          <p:cNvSpPr/>
          <p:nvPr/>
        </p:nvSpPr>
        <p:spPr>
          <a:xfrm>
            <a:off x="7369425" y="14754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g1064da25268_3_87"/>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55" name="Google Shape;255;g1064da25268_3_87"/>
          <p:cNvGrpSpPr/>
          <p:nvPr/>
        </p:nvGrpSpPr>
        <p:grpSpPr>
          <a:xfrm flipH="1">
            <a:off x="4308383" y="-76362"/>
            <a:ext cx="7883467" cy="6858000"/>
            <a:chOff x="0" y="0"/>
            <a:chExt cx="7883467" cy="6858000"/>
          </a:xfrm>
        </p:grpSpPr>
        <p:sp>
          <p:nvSpPr>
            <p:cNvPr id="256" name="Google Shape;256;g1064da25268_3_8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57" name="Google Shape;257;g1064da25268_3_8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58" name="Google Shape;258;g1064da25268_3_8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59" name="Google Shape;259;g1064da25268_3_87"/>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60" name="Google Shape;260;g1064da25268_3_87"/>
          <p:cNvSpPr txBox="1"/>
          <p:nvPr/>
        </p:nvSpPr>
        <p:spPr>
          <a:xfrm>
            <a:off x="263550" y="1163775"/>
            <a:ext cx="6812700" cy="1163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Tools for thinking and idea generation </a:t>
            </a:r>
            <a:r>
              <a:rPr b="1" lang="it-IT" sz="3600">
                <a:solidFill>
                  <a:srgbClr val="262626"/>
                </a:solidFill>
                <a:latin typeface="Century Gothic"/>
                <a:ea typeface="Century Gothic"/>
                <a:cs typeface="Century Gothic"/>
                <a:sym typeface="Century Gothic"/>
              </a:rPr>
              <a:t>techniques</a:t>
            </a:r>
            <a:endParaRPr b="1" i="0" sz="3600" u="none" cap="none" strike="noStrike">
              <a:solidFill>
                <a:srgbClr val="262626"/>
              </a:solidFill>
              <a:latin typeface="Century Gothic"/>
              <a:ea typeface="Century Gothic"/>
              <a:cs typeface="Century Gothic"/>
              <a:sym typeface="Century Gothic"/>
            </a:endParaRPr>
          </a:p>
        </p:txBody>
      </p:sp>
      <p:sp>
        <p:nvSpPr>
          <p:cNvPr id="261" name="Google Shape;261;g1064da25268_3_87"/>
          <p:cNvSpPr txBox="1"/>
          <p:nvPr/>
        </p:nvSpPr>
        <p:spPr>
          <a:xfrm>
            <a:off x="263550" y="2369125"/>
            <a:ext cx="7321800" cy="4229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rgbClr val="188589"/>
                </a:solidFill>
                <a:latin typeface="Century Gothic"/>
                <a:ea typeface="Century Gothic"/>
                <a:cs typeface="Century Gothic"/>
                <a:sym typeface="Century Gothic"/>
              </a:rPr>
              <a:t>Using tools for idea generation fosters creative thinking: </a:t>
            </a:r>
            <a:r>
              <a:rPr b="0" i="0" lang="it-IT" sz="2000" u="none" cap="none" strike="noStrike">
                <a:solidFill>
                  <a:srgbClr val="000000"/>
                </a:solidFill>
                <a:latin typeface="Century Gothic"/>
                <a:ea typeface="Century Gothic"/>
                <a:cs typeface="Century Gothic"/>
                <a:sym typeface="Century Gothic"/>
              </a:rPr>
              <a:t>Participants are able to generate a good range of ideas. Idea generation techniques are creative thinking processes that facilitates </a:t>
            </a:r>
            <a:r>
              <a:rPr b="1" i="0" lang="it-IT" sz="2000" u="none" cap="none" strike="noStrike">
                <a:solidFill>
                  <a:srgbClr val="188589"/>
                </a:solidFill>
                <a:latin typeface="Century Gothic"/>
                <a:ea typeface="Century Gothic"/>
                <a:cs typeface="Century Gothic"/>
                <a:sym typeface="Century Gothic"/>
              </a:rPr>
              <a:t>“thinking outside the box”</a:t>
            </a:r>
            <a:r>
              <a:rPr b="0" i="0" lang="it-IT" sz="2000" u="none" cap="none" strike="noStrike">
                <a:solidFill>
                  <a:srgbClr val="000000"/>
                </a:solidFill>
                <a:latin typeface="Century Gothic"/>
                <a:ea typeface="Century Gothic"/>
                <a:cs typeface="Century Gothic"/>
                <a:sym typeface="Century Gothic"/>
              </a:rPr>
              <a:t>. </a:t>
            </a:r>
            <a:endParaRPr b="0" i="0" sz="2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rgbClr val="188589"/>
                </a:solidFill>
                <a:latin typeface="Century Gothic"/>
                <a:ea typeface="Century Gothic"/>
                <a:cs typeface="Century Gothic"/>
                <a:sym typeface="Century Gothic"/>
              </a:rPr>
              <a:t>Thinking outside the box</a:t>
            </a:r>
            <a:r>
              <a:rPr b="0" i="0" lang="it-IT" sz="2000" u="none" cap="none" strike="noStrike">
                <a:solidFill>
                  <a:srgbClr val="000000"/>
                </a:solidFill>
                <a:latin typeface="Century Gothic"/>
                <a:ea typeface="Century Gothic"/>
                <a:cs typeface="Century Gothic"/>
                <a:sym typeface="Century Gothic"/>
              </a:rPr>
              <a:t> means participants can use unconventional ways to generate a range of variables and questions that could leverage new idea to address issues of the given scenario.</a:t>
            </a:r>
            <a:endParaRPr b="0" i="0" sz="2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500"/>
              <a:buFont typeface="Arial"/>
              <a:buNone/>
            </a:pPr>
            <a:r>
              <a:rPr b="0" i="0" lang="it-IT" sz="1500" u="none" cap="none" strike="noStrike">
                <a:solidFill>
                  <a:srgbClr val="000000"/>
                </a:solidFill>
                <a:latin typeface="Century Gothic"/>
                <a:ea typeface="Century Gothic"/>
                <a:cs typeface="Century Gothic"/>
                <a:sym typeface="Century Gothic"/>
              </a:rPr>
              <a:t>Your can read more about idea generation on this webpage: </a:t>
            </a:r>
            <a:r>
              <a:rPr b="1" i="0" lang="it-IT" sz="1500" u="none" cap="none" strike="noStrike">
                <a:solidFill>
                  <a:srgbClr val="188185"/>
                </a:solidFill>
                <a:latin typeface="Century Gothic"/>
                <a:ea typeface="Century Gothic"/>
                <a:cs typeface="Century Gothic"/>
                <a:sym typeface="Century Gothic"/>
              </a:rPr>
              <a:t>Idea Generation and Optimisation</a:t>
            </a:r>
            <a:r>
              <a:rPr b="0" i="0" lang="it-IT" sz="1500" u="none" cap="none" strike="noStrike">
                <a:solidFill>
                  <a:schemeClr val="dk1"/>
                </a:solidFill>
                <a:latin typeface="Century Gothic"/>
                <a:ea typeface="Century Gothic"/>
                <a:cs typeface="Century Gothic"/>
                <a:sym typeface="Century Gothic"/>
              </a:rPr>
              <a:t>: - </a:t>
            </a:r>
            <a:r>
              <a:rPr b="0" i="0" lang="it-IT" sz="1500" u="sng" cap="none" strike="noStrike">
                <a:solidFill>
                  <a:schemeClr val="hlink"/>
                </a:solidFill>
                <a:latin typeface="Century Gothic"/>
                <a:ea typeface="Century Gothic"/>
                <a:cs typeface="Century Gothic"/>
                <a:sym typeface="Century Gothic"/>
                <a:hlinkClick r:id="rId4"/>
              </a:rPr>
              <a:t>https://www.optimizationgroup.com/solutions/idea-generation-optimization/</a:t>
            </a:r>
            <a:r>
              <a:rPr b="0" i="0" lang="it-IT" sz="1500" u="none" cap="none" strike="noStrike">
                <a:solidFill>
                  <a:srgbClr val="000000"/>
                </a:solidFill>
                <a:latin typeface="Century Gothic"/>
                <a:ea typeface="Century Gothic"/>
                <a:cs typeface="Century Gothic"/>
                <a:sym typeface="Century Gothic"/>
              </a:rPr>
              <a:t> </a:t>
            </a:r>
            <a:endParaRPr b="0" i="0" sz="1500" u="none" cap="none" strike="noStrike">
              <a:solidFill>
                <a:srgbClr val="000000"/>
              </a:solidFill>
              <a:latin typeface="Century Gothic"/>
              <a:ea typeface="Century Gothic"/>
              <a:cs typeface="Century Gothic"/>
              <a:sym typeface="Century Gothic"/>
            </a:endParaRPr>
          </a:p>
        </p:txBody>
      </p:sp>
      <p:graphicFrame>
        <p:nvGraphicFramePr>
          <p:cNvPr id="262" name="Google Shape;262;g1064da25268_3_87"/>
          <p:cNvGraphicFramePr/>
          <p:nvPr/>
        </p:nvGraphicFramePr>
        <p:xfrm>
          <a:off x="7784525" y="1163825"/>
          <a:ext cx="3000000" cy="3000000"/>
        </p:xfrm>
        <a:graphic>
          <a:graphicData uri="http://schemas.openxmlformats.org/drawingml/2006/table">
            <a:tbl>
              <a:tblPr>
                <a:noFill/>
                <a:tableStyleId>{A1507282-6BBA-4E47-9399-7CADB9A665F8}</a:tableStyleId>
              </a:tblPr>
              <a:tblGrid>
                <a:gridCol w="2089150"/>
                <a:gridCol w="2054775"/>
              </a:tblGrid>
              <a:tr h="657225">
                <a:tc gridSpan="2">
                  <a:txBody>
                    <a:bodyPr/>
                    <a:lstStyle/>
                    <a:p>
                      <a:pPr indent="0" lvl="0" marL="107999" marR="0" rtl="0" algn="l">
                        <a:lnSpc>
                          <a:spcPct val="115000"/>
                        </a:lnSpc>
                        <a:spcBef>
                          <a:spcPts val="0"/>
                        </a:spcBef>
                        <a:spcAft>
                          <a:spcPts val="0"/>
                        </a:spcAft>
                        <a:buClr>
                          <a:srgbClr val="000000"/>
                        </a:buClr>
                        <a:buSzPts val="1500"/>
                        <a:buFont typeface="Arial"/>
                        <a:buNone/>
                      </a:pPr>
                      <a:r>
                        <a:rPr b="1" lang="it-IT" sz="1500" u="none" cap="none" strike="noStrike">
                          <a:solidFill>
                            <a:srgbClr val="FFFFFF"/>
                          </a:solidFill>
                          <a:latin typeface="Century Gothic"/>
                          <a:ea typeface="Century Gothic"/>
                          <a:cs typeface="Century Gothic"/>
                          <a:sym typeface="Century Gothic"/>
                        </a:rPr>
                        <a:t>Some idea generation techniques</a:t>
                      </a:r>
                      <a:endParaRPr b="1"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solidFill>
                  </a:tcPr>
                </a:tc>
                <a:tc hMerge="1"/>
              </a:tr>
              <a:tr h="657225">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Brain-writing</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Mind Mapping</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r>
              <a:tr h="657225">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Brainstorming</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Reverse Thinking</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r>
              <a:tr h="657225">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Collaboration</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SCAMPER</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r>
              <a:tr h="657225">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Research</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Storyboarding</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r>
              <a:tr h="657225">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Focus groups</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Synectics</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r>
              <a:tr h="657225">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Idea Napkin</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The 5 W’s</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r>
              <a:tr h="657225">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Listening</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rPr lang="it-IT" sz="1500" u="none" cap="none" strike="noStrike">
                          <a:solidFill>
                            <a:srgbClr val="FFFFFF"/>
                          </a:solidFill>
                          <a:latin typeface="Century Gothic"/>
                          <a:ea typeface="Century Gothic"/>
                          <a:cs typeface="Century Gothic"/>
                          <a:sym typeface="Century Gothic"/>
                        </a:rPr>
                        <a:t>Observation</a:t>
                      </a:r>
                      <a:endParaRPr sz="1500" u="none" cap="none" strike="noStrike">
                        <a:solidFill>
                          <a:srgbClr val="FFFFFF"/>
                        </a:solidFill>
                        <a:latin typeface="Century Gothic"/>
                        <a:ea typeface="Century Gothic"/>
                        <a:cs typeface="Century Gothic"/>
                        <a:sym typeface="Century Gothic"/>
                      </a:endParaRPr>
                    </a:p>
                  </a:txBody>
                  <a:tcPr marT="1905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185">
                        <a:alpha val="75686"/>
                      </a:srgbClr>
                    </a:solidFill>
                  </a:tcPr>
                </a:tc>
              </a:tr>
            </a:tbl>
          </a:graphicData>
        </a:graphic>
      </p:graphicFrame>
      <p:pic>
        <p:nvPicPr>
          <p:cNvPr id="263" name="Google Shape;263;g1064da25268_3_87"/>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g1064da25268_3_141"/>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69" name="Google Shape;269;g1064da25268_3_141"/>
          <p:cNvGrpSpPr/>
          <p:nvPr/>
        </p:nvGrpSpPr>
        <p:grpSpPr>
          <a:xfrm flipH="1">
            <a:off x="4308383" y="-76362"/>
            <a:ext cx="7883467" cy="6858000"/>
            <a:chOff x="0" y="0"/>
            <a:chExt cx="7883467" cy="6858000"/>
          </a:xfrm>
        </p:grpSpPr>
        <p:sp>
          <p:nvSpPr>
            <p:cNvPr id="270" name="Google Shape;270;g1064da25268_3_141"/>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71" name="Google Shape;271;g1064da25268_3_141"/>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72" name="Google Shape;272;g1064da25268_3_141"/>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73" name="Google Shape;273;g1064da25268_3_141"/>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74" name="Google Shape;274;g1064da25268_3_141"/>
          <p:cNvSpPr txBox="1"/>
          <p:nvPr/>
        </p:nvSpPr>
        <p:spPr>
          <a:xfrm>
            <a:off x="263550" y="2556250"/>
            <a:ext cx="11664900" cy="2891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chemeClr val="dk1"/>
                </a:solidFill>
                <a:latin typeface="Century Gothic"/>
                <a:ea typeface="Century Gothic"/>
                <a:cs typeface="Century Gothic"/>
                <a:sym typeface="Century Gothic"/>
              </a:rPr>
              <a:t>Activity </a:t>
            </a:r>
            <a:r>
              <a:rPr b="1" lang="it-IT" sz="2000">
                <a:solidFill>
                  <a:schemeClr val="dk1"/>
                </a:solidFill>
                <a:latin typeface="Century Gothic"/>
                <a:ea typeface="Century Gothic"/>
                <a:cs typeface="Century Gothic"/>
                <a:sym typeface="Century Gothic"/>
              </a:rPr>
              <a:t>1</a:t>
            </a:r>
            <a:r>
              <a:rPr b="1" i="0" lang="it-IT" sz="2000" u="none" cap="none" strike="noStrike">
                <a:solidFill>
                  <a:schemeClr val="dk1"/>
                </a:solidFill>
                <a:latin typeface="Century Gothic"/>
                <a:ea typeface="Century Gothic"/>
                <a:cs typeface="Century Gothic"/>
                <a:sym typeface="Century Gothic"/>
              </a:rPr>
              <a:t> - </a:t>
            </a:r>
            <a:r>
              <a:rPr b="1" i="0" lang="it-IT" sz="2000" u="none" cap="none" strike="noStrike">
                <a:solidFill>
                  <a:srgbClr val="000000"/>
                </a:solidFill>
                <a:latin typeface="Century Gothic"/>
                <a:ea typeface="Century Gothic"/>
                <a:cs typeface="Century Gothic"/>
                <a:sym typeface="Century Gothic"/>
              </a:rPr>
              <a:t>Team green idea generation: </a:t>
            </a:r>
            <a:endParaRPr b="1"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b="1" lang="it-IT" sz="2000">
                <a:solidFill>
                  <a:srgbClr val="188589"/>
                </a:solidFill>
                <a:latin typeface="Century Gothic"/>
                <a:ea typeface="Century Gothic"/>
                <a:cs typeface="Century Gothic"/>
                <a:sym typeface="Century Gothic"/>
              </a:rPr>
              <a:t>Reflect</a:t>
            </a:r>
            <a:r>
              <a:rPr lang="it-IT" sz="2000">
                <a:latin typeface="Century Gothic"/>
                <a:ea typeface="Century Gothic"/>
                <a:cs typeface="Century Gothic"/>
                <a:sym typeface="Century Gothic"/>
              </a:rPr>
              <a:t> and discuss the </a:t>
            </a:r>
            <a:r>
              <a:rPr b="1" lang="it-IT" sz="2000">
                <a:solidFill>
                  <a:srgbClr val="188589"/>
                </a:solidFill>
                <a:latin typeface="Century Gothic"/>
                <a:ea typeface="Century Gothic"/>
                <a:cs typeface="Century Gothic"/>
                <a:sym typeface="Century Gothic"/>
              </a:rPr>
              <a:t>green growth and circular economy</a:t>
            </a:r>
            <a:r>
              <a:rPr lang="it-IT" sz="2000">
                <a:latin typeface="Century Gothic"/>
                <a:ea typeface="Century Gothic"/>
                <a:cs typeface="Century Gothic"/>
                <a:sym typeface="Century Gothic"/>
              </a:rPr>
              <a:t> (Slide 6).</a:t>
            </a:r>
            <a:endParaRPr b="1" sz="2000">
              <a:solidFill>
                <a:srgbClr val="188589"/>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b="1" lang="it-IT" sz="2000">
                <a:solidFill>
                  <a:srgbClr val="188589"/>
                </a:solidFill>
                <a:latin typeface="Century Gothic"/>
                <a:ea typeface="Century Gothic"/>
                <a:cs typeface="Century Gothic"/>
                <a:sym typeface="Century Gothic"/>
              </a:rPr>
              <a:t>Reflect</a:t>
            </a:r>
            <a:r>
              <a:rPr lang="it-IT" sz="2000">
                <a:latin typeface="Century Gothic"/>
                <a:ea typeface="Century Gothic"/>
                <a:cs typeface="Century Gothic"/>
                <a:sym typeface="Century Gothic"/>
              </a:rPr>
              <a:t> on the </a:t>
            </a:r>
            <a:r>
              <a:rPr b="1" lang="it-IT" sz="2000">
                <a:solidFill>
                  <a:srgbClr val="188589"/>
                </a:solidFill>
                <a:latin typeface="Century Gothic"/>
                <a:ea typeface="Century Gothic"/>
                <a:cs typeface="Century Gothic"/>
                <a:sym typeface="Century Gothic"/>
              </a:rPr>
              <a:t>EntreComp competencies</a:t>
            </a:r>
            <a:r>
              <a:rPr lang="it-IT" sz="2000">
                <a:latin typeface="Century Gothic"/>
                <a:ea typeface="Century Gothic"/>
                <a:cs typeface="Century Gothic"/>
                <a:sym typeface="Century Gothic"/>
              </a:rPr>
              <a:t> and discuss </a:t>
            </a:r>
            <a:r>
              <a:rPr lang="it-IT" sz="2000" u="sng">
                <a:latin typeface="Century Gothic"/>
                <a:ea typeface="Century Gothic"/>
                <a:cs typeface="Century Gothic"/>
                <a:sym typeface="Century Gothic"/>
              </a:rPr>
              <a:t>how to apply the steps</a:t>
            </a:r>
            <a:r>
              <a:rPr lang="it-IT" sz="2000">
                <a:latin typeface="Century Gothic"/>
                <a:ea typeface="Century Gothic"/>
                <a:cs typeface="Century Gothic"/>
                <a:sym typeface="Century Gothic"/>
              </a:rPr>
              <a:t> (Slide 9). </a:t>
            </a:r>
            <a:endParaRPr sz="2000">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b="1" lang="it-IT" sz="2000">
                <a:solidFill>
                  <a:srgbClr val="188589"/>
                </a:solidFill>
                <a:latin typeface="Century Gothic"/>
                <a:ea typeface="Century Gothic"/>
                <a:cs typeface="Century Gothic"/>
                <a:sym typeface="Century Gothic"/>
              </a:rPr>
              <a:t>Generates three</a:t>
            </a:r>
            <a:r>
              <a:rPr lang="it-IT" sz="2000">
                <a:latin typeface="Century Gothic"/>
                <a:ea typeface="Century Gothic"/>
                <a:cs typeface="Century Gothic"/>
                <a:sym typeface="Century Gothic"/>
              </a:rPr>
              <a:t> separate </a:t>
            </a:r>
            <a:r>
              <a:rPr b="1" lang="it-IT" sz="2000">
                <a:solidFill>
                  <a:srgbClr val="188589"/>
                </a:solidFill>
                <a:latin typeface="Century Gothic"/>
                <a:ea typeface="Century Gothic"/>
                <a:cs typeface="Century Gothic"/>
                <a:sym typeface="Century Gothic"/>
              </a:rPr>
              <a:t>green business ideas </a:t>
            </a:r>
            <a:r>
              <a:rPr b="0" i="0" lang="it-IT" sz="2000" u="none" cap="none" strike="noStrike">
                <a:solidFill>
                  <a:srgbClr val="000000"/>
                </a:solidFill>
                <a:latin typeface="Century Gothic"/>
                <a:ea typeface="Century Gothic"/>
                <a:cs typeface="Century Gothic"/>
                <a:sym typeface="Century Gothic"/>
              </a:rPr>
              <a:t>base</a:t>
            </a:r>
            <a:r>
              <a:rPr lang="it-IT" sz="2000">
                <a:latin typeface="Century Gothic"/>
                <a:ea typeface="Century Gothic"/>
                <a:cs typeface="Century Gothic"/>
                <a:sym typeface="Century Gothic"/>
              </a:rPr>
              <a:t>d on slides 6 and 9</a:t>
            </a:r>
            <a:r>
              <a:rPr b="0" i="0" lang="it-IT" sz="2000" u="none" cap="none" strike="noStrike">
                <a:solidFill>
                  <a:srgbClr val="000000"/>
                </a:solidFill>
                <a:latin typeface="Century Gothic"/>
                <a:ea typeface="Century Gothic"/>
                <a:cs typeface="Century Gothic"/>
                <a:sym typeface="Century Gothic"/>
              </a:rPr>
              <a:t>.</a:t>
            </a:r>
            <a:endParaRPr b="0"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lang="it-IT" sz="2000">
                <a:latin typeface="Century Gothic"/>
                <a:ea typeface="Century Gothic"/>
                <a:cs typeface="Century Gothic"/>
                <a:sym typeface="Century Gothic"/>
              </a:rPr>
              <a:t>For each idea, </a:t>
            </a:r>
            <a:r>
              <a:rPr b="1" lang="it-IT" sz="2000">
                <a:solidFill>
                  <a:srgbClr val="188589"/>
                </a:solidFill>
                <a:latin typeface="Century Gothic"/>
                <a:ea typeface="Century Gothic"/>
                <a:cs typeface="Century Gothic"/>
                <a:sym typeface="Century Gothic"/>
              </a:rPr>
              <a:t>complete</a:t>
            </a:r>
            <a:r>
              <a:rPr lang="it-IT" sz="2000">
                <a:latin typeface="Century Gothic"/>
                <a:ea typeface="Century Gothic"/>
                <a:cs typeface="Century Gothic"/>
                <a:sym typeface="Century Gothic"/>
              </a:rPr>
              <a:t> </a:t>
            </a:r>
            <a:r>
              <a:rPr b="0" i="0" lang="it-IT" sz="2000" u="none" cap="none" strike="noStrike">
                <a:solidFill>
                  <a:srgbClr val="000000"/>
                </a:solidFill>
                <a:latin typeface="Century Gothic"/>
                <a:ea typeface="Century Gothic"/>
                <a:cs typeface="Century Gothic"/>
                <a:sym typeface="Century Gothic"/>
              </a:rPr>
              <a:t>the </a:t>
            </a:r>
            <a:r>
              <a:rPr b="1" lang="it-IT" sz="2000">
                <a:solidFill>
                  <a:srgbClr val="188589"/>
                </a:solidFill>
                <a:latin typeface="Century Gothic"/>
                <a:ea typeface="Century Gothic"/>
                <a:cs typeface="Century Gothic"/>
                <a:sym typeface="Century Gothic"/>
              </a:rPr>
              <a:t>OUTSIDE idea approach</a:t>
            </a:r>
            <a:r>
              <a:rPr lang="it-IT" sz="2000">
                <a:latin typeface="Century Gothic"/>
                <a:ea typeface="Century Gothic"/>
                <a:cs typeface="Century Gothic"/>
                <a:sym typeface="Century Gothic"/>
              </a:rPr>
              <a:t> template on Slide 13 </a:t>
            </a:r>
            <a:endParaRPr b="0" i="0" sz="2000" u="none" cap="none" strike="noStrike">
              <a:solidFill>
                <a:srgbClr val="000000"/>
              </a:solidFill>
              <a:latin typeface="Century Gothic"/>
              <a:ea typeface="Century Gothic"/>
              <a:cs typeface="Century Gothic"/>
              <a:sym typeface="Century Gothic"/>
            </a:endParaRPr>
          </a:p>
        </p:txBody>
      </p:sp>
      <p:sp>
        <p:nvSpPr>
          <p:cNvPr id="275" name="Google Shape;275;g1064da25268_3_141"/>
          <p:cNvSpPr txBox="1"/>
          <p:nvPr/>
        </p:nvSpPr>
        <p:spPr>
          <a:xfrm>
            <a:off x="263550" y="1129875"/>
            <a:ext cx="8969400" cy="1655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000000"/>
                </a:solidFill>
                <a:latin typeface="Century Gothic"/>
                <a:ea typeface="Century Gothic"/>
                <a:cs typeface="Century Gothic"/>
                <a:sym typeface="Century Gothic"/>
              </a:rPr>
              <a:t>Activity 1 instruction</a:t>
            </a:r>
            <a:endParaRPr b="0" i="1" sz="3600" u="none" cap="none" strike="noStrike">
              <a:solidFill>
                <a:srgbClr val="188589"/>
              </a:solidFill>
              <a:latin typeface="Century Gothic"/>
              <a:ea typeface="Century Gothic"/>
              <a:cs typeface="Century Gothic"/>
              <a:sym typeface="Century Gothic"/>
            </a:endParaRPr>
          </a:p>
        </p:txBody>
      </p:sp>
      <p:sp>
        <p:nvSpPr>
          <p:cNvPr id="276" name="Google Shape;276;g1064da25268_3_141"/>
          <p:cNvSpPr/>
          <p:nvPr/>
        </p:nvSpPr>
        <p:spPr>
          <a:xfrm>
            <a:off x="9677400" y="1053675"/>
            <a:ext cx="2026200" cy="1953600"/>
          </a:xfrm>
          <a:prstGeom prst="ellipse">
            <a:avLst/>
          </a:prstGeom>
          <a:solidFill>
            <a:srgbClr val="188185"/>
          </a:solidFill>
          <a:ln cap="flat" cmpd="sng" w="9525">
            <a:solidFill>
              <a:srgbClr val="188185"/>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it-IT" sz="2600" u="none" cap="none" strike="noStrike">
                <a:solidFill>
                  <a:srgbClr val="FFFFFF"/>
                </a:solidFill>
                <a:latin typeface="Century Gothic"/>
                <a:ea typeface="Century Gothic"/>
                <a:cs typeface="Century Gothic"/>
                <a:sym typeface="Century Gothic"/>
              </a:rPr>
              <a:t>60 minutes</a:t>
            </a:r>
            <a:endParaRPr b="1" i="0" sz="2600" u="none" cap="none" strike="noStrike">
              <a:solidFill>
                <a:srgbClr val="FFFFFF"/>
              </a:solidFill>
              <a:latin typeface="Century Gothic"/>
              <a:ea typeface="Century Gothic"/>
              <a:cs typeface="Century Gothic"/>
              <a:sym typeface="Century Gothic"/>
            </a:endParaRPr>
          </a:p>
        </p:txBody>
      </p:sp>
      <p:pic>
        <p:nvPicPr>
          <p:cNvPr id="277" name="Google Shape;277;g1064da25268_3_141"/>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g1064da25268_3_17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83" name="Google Shape;283;g1064da25268_3_179"/>
          <p:cNvGrpSpPr/>
          <p:nvPr/>
        </p:nvGrpSpPr>
        <p:grpSpPr>
          <a:xfrm flipH="1">
            <a:off x="4308383" y="-76362"/>
            <a:ext cx="7883467" cy="6858000"/>
            <a:chOff x="0" y="0"/>
            <a:chExt cx="7883467" cy="6858000"/>
          </a:xfrm>
        </p:grpSpPr>
        <p:sp>
          <p:nvSpPr>
            <p:cNvPr id="284" name="Google Shape;284;g1064da25268_3_17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85" name="Google Shape;285;g1064da25268_3_17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86" name="Google Shape;286;g1064da25268_3_17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87" name="Google Shape;287;g1064da25268_3_17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88" name="Google Shape;288;g1064da25268_3_179"/>
          <p:cNvSpPr txBox="1"/>
          <p:nvPr/>
        </p:nvSpPr>
        <p:spPr>
          <a:xfrm>
            <a:off x="4155850" y="791050"/>
            <a:ext cx="7783500" cy="479100"/>
          </a:xfrm>
          <a:prstGeom prst="rect">
            <a:avLst/>
          </a:prstGeom>
          <a:noFill/>
          <a:ln>
            <a:noFill/>
          </a:ln>
        </p:spPr>
        <p:txBody>
          <a:bodyPr anchorCtr="0" anchor="ctr" bIns="91425" lIns="91425" spcFirstLastPara="1" rIns="91425" wrap="square" tIns="91425">
            <a:noAutofit/>
          </a:bodyPr>
          <a:lstStyle/>
          <a:p>
            <a:pPr indent="0" lvl="0" marL="0" marR="0" rtl="0" algn="r">
              <a:lnSpc>
                <a:spcPct val="100000"/>
              </a:lnSpc>
              <a:spcBef>
                <a:spcPts val="0"/>
              </a:spcBef>
              <a:spcAft>
                <a:spcPts val="0"/>
              </a:spcAft>
              <a:buClr>
                <a:srgbClr val="000000"/>
              </a:buClr>
              <a:buSzPts val="3600"/>
              <a:buFont typeface="Arial"/>
              <a:buNone/>
            </a:pPr>
            <a:r>
              <a:rPr b="1" i="0" lang="it-IT" sz="3200" u="none" cap="none" strike="noStrike">
                <a:solidFill>
                  <a:srgbClr val="188185"/>
                </a:solidFill>
                <a:latin typeface="Century Gothic"/>
                <a:ea typeface="Century Gothic"/>
                <a:cs typeface="Century Gothic"/>
                <a:sym typeface="Century Gothic"/>
              </a:rPr>
              <a:t>Outside idea generation template</a:t>
            </a:r>
            <a:endParaRPr b="1" i="0" sz="3200" u="none" cap="none" strike="noStrike">
              <a:solidFill>
                <a:srgbClr val="188185"/>
              </a:solidFill>
              <a:latin typeface="Century Gothic"/>
              <a:ea typeface="Century Gothic"/>
              <a:cs typeface="Century Gothic"/>
              <a:sym typeface="Century Gothic"/>
            </a:endParaRPr>
          </a:p>
        </p:txBody>
      </p:sp>
      <p:graphicFrame>
        <p:nvGraphicFramePr>
          <p:cNvPr id="289" name="Google Shape;289;g1064da25268_3_179"/>
          <p:cNvGraphicFramePr/>
          <p:nvPr/>
        </p:nvGraphicFramePr>
        <p:xfrm>
          <a:off x="198088" y="1364200"/>
          <a:ext cx="3000000" cy="3000000"/>
        </p:xfrm>
        <a:graphic>
          <a:graphicData uri="http://schemas.openxmlformats.org/drawingml/2006/table">
            <a:tbl>
              <a:tblPr>
                <a:noFill/>
                <a:tableStyleId>{A1507282-6BBA-4E47-9399-7CADB9A665F8}</a:tableStyleId>
              </a:tblPr>
              <a:tblGrid>
                <a:gridCol w="889050"/>
                <a:gridCol w="2325050"/>
                <a:gridCol w="892125"/>
                <a:gridCol w="2856450"/>
                <a:gridCol w="2416575"/>
                <a:gridCol w="2416575"/>
              </a:tblGrid>
              <a:tr h="626475">
                <a:tc gridSpan="6">
                  <a:txBody>
                    <a:bodyPr/>
                    <a:lstStyle/>
                    <a:p>
                      <a:pPr indent="0" lvl="0" marL="107999" marR="0" rtl="0" algn="l">
                        <a:lnSpc>
                          <a:spcPct val="115000"/>
                        </a:lnSpc>
                        <a:spcBef>
                          <a:spcPts val="0"/>
                        </a:spcBef>
                        <a:spcAft>
                          <a:spcPts val="0"/>
                        </a:spcAft>
                        <a:buClr>
                          <a:srgbClr val="000000"/>
                        </a:buClr>
                        <a:buSzPts val="1500"/>
                        <a:buFont typeface="Arial"/>
                        <a:buNone/>
                      </a:pPr>
                      <a:r>
                        <a:rPr b="1" lang="it-IT" sz="1500" u="none" cap="none" strike="noStrike">
                          <a:solidFill>
                            <a:srgbClr val="F3F3F3"/>
                          </a:solidFill>
                          <a:latin typeface="Century Gothic"/>
                          <a:ea typeface="Century Gothic"/>
                          <a:cs typeface="Century Gothic"/>
                          <a:sym typeface="Century Gothic"/>
                        </a:rPr>
                        <a:t>What is your green idea:</a:t>
                      </a:r>
                      <a:endParaRPr b="1" sz="1500" u="none" cap="none" strike="noStrike">
                        <a:solidFill>
                          <a:srgbClr val="F3F3F3"/>
                        </a:solidFill>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88589"/>
                    </a:solidFill>
                  </a:tcPr>
                </a:tc>
                <a:tc hMerge="1"/>
                <a:tc hMerge="1"/>
                <a:tc hMerge="1"/>
                <a:tc hMerge="1"/>
                <a:tc hMerge="1"/>
              </a:tr>
              <a:tr h="718725">
                <a:tc gridSpan="4">
                  <a:txBody>
                    <a:bodyPr/>
                    <a:lstStyle/>
                    <a:p>
                      <a:pPr indent="0" lvl="0" marL="107999" marR="0" rtl="0" algn="l">
                        <a:lnSpc>
                          <a:spcPct val="115000"/>
                        </a:lnSpc>
                        <a:spcBef>
                          <a:spcPts val="0"/>
                        </a:spcBef>
                        <a:spcAft>
                          <a:spcPts val="0"/>
                        </a:spcAft>
                        <a:buClr>
                          <a:srgbClr val="000000"/>
                        </a:buClr>
                        <a:buSzPts val="1500"/>
                        <a:buFont typeface="Arial"/>
                        <a:buNone/>
                      </a:pPr>
                      <a:r>
                        <a:rPr b="1" lang="it-IT" sz="1500" u="none" cap="none" strike="noStrike">
                          <a:solidFill>
                            <a:srgbClr val="F3F3F3"/>
                          </a:solidFill>
                          <a:latin typeface="Century Gothic"/>
                          <a:ea typeface="Century Gothic"/>
                          <a:cs typeface="Century Gothic"/>
                          <a:sym typeface="Century Gothic"/>
                        </a:rPr>
                        <a:t>Team name:</a:t>
                      </a:r>
                      <a:endParaRPr b="1" sz="1500" u="none" cap="none" strike="noStrike">
                        <a:solidFill>
                          <a:srgbClr val="F3F3F3"/>
                        </a:solidFill>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88589"/>
                    </a:solidFill>
                  </a:tcPr>
                </a:tc>
                <a:tc hMerge="1"/>
                <a:tc hMerge="1"/>
                <a:tc hMerge="1"/>
                <a:tc>
                  <a:txBody>
                    <a:bodyPr/>
                    <a:lstStyle/>
                    <a:p>
                      <a:pPr indent="0" lvl="0" marL="107999" marR="0" rtl="0" algn="l">
                        <a:lnSpc>
                          <a:spcPct val="115000"/>
                        </a:lnSpc>
                        <a:spcBef>
                          <a:spcPts val="0"/>
                        </a:spcBef>
                        <a:spcAft>
                          <a:spcPts val="0"/>
                        </a:spcAft>
                        <a:buClr>
                          <a:schemeClr val="dk1"/>
                        </a:buClr>
                        <a:buSzPts val="1100"/>
                        <a:buFont typeface="Arial"/>
                        <a:buNone/>
                      </a:pPr>
                      <a:r>
                        <a:rPr b="1" lang="it-IT" sz="1500" u="none" cap="none" strike="noStrike">
                          <a:solidFill>
                            <a:srgbClr val="F3F3F3"/>
                          </a:solidFill>
                          <a:latin typeface="Century Gothic"/>
                          <a:ea typeface="Century Gothic"/>
                          <a:cs typeface="Century Gothic"/>
                          <a:sym typeface="Century Gothic"/>
                        </a:rPr>
                        <a:t>Date:</a:t>
                      </a:r>
                      <a:endParaRPr b="1" sz="1500" u="none" cap="none" strike="noStrike">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88589"/>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rPr b="1" lang="it-IT" sz="1500" u="none" cap="none" strike="noStrike">
                          <a:solidFill>
                            <a:srgbClr val="F3F3F3"/>
                          </a:solidFill>
                          <a:latin typeface="Century Gothic"/>
                          <a:ea typeface="Century Gothic"/>
                          <a:cs typeface="Century Gothic"/>
                          <a:sym typeface="Century Gothic"/>
                        </a:rPr>
                        <a:t>Idea No:</a:t>
                      </a:r>
                      <a:endParaRPr b="1" sz="1500" u="none" cap="none" strike="noStrike">
                        <a:solidFill>
                          <a:srgbClr val="F3F3F3"/>
                        </a:solidFill>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88589"/>
                    </a:solidFill>
                  </a:tcPr>
                </a:tc>
              </a:tr>
              <a:tr h="672825">
                <a:tc gridSpan="3" rowSpan="2">
                  <a:txBody>
                    <a:bodyPr/>
                    <a:lstStyle/>
                    <a:p>
                      <a:pPr indent="0" lvl="0" marL="107999" marR="0" rtl="0" algn="l">
                        <a:lnSpc>
                          <a:spcPct val="115000"/>
                        </a:lnSpc>
                        <a:spcBef>
                          <a:spcPts val="0"/>
                        </a:spcBef>
                        <a:spcAft>
                          <a:spcPts val="0"/>
                        </a:spcAft>
                        <a:buClr>
                          <a:srgbClr val="000000"/>
                        </a:buClr>
                        <a:buSzPts val="1500"/>
                        <a:buFont typeface="Arial"/>
                        <a:buNone/>
                      </a:pPr>
                      <a:r>
                        <a:rPr b="1" lang="it-IT" sz="1500" u="none" cap="none" strike="noStrike">
                          <a:solidFill>
                            <a:srgbClr val="F3F3F3"/>
                          </a:solidFill>
                          <a:latin typeface="Century Gothic"/>
                          <a:ea typeface="Century Gothic"/>
                          <a:cs typeface="Century Gothic"/>
                          <a:sym typeface="Century Gothic"/>
                        </a:rPr>
                        <a:t>1 - Briefly describe the issue(s) </a:t>
                      </a:r>
                      <a:endParaRPr b="1" sz="1500" u="none" cap="none" strike="noStrike">
                        <a:solidFill>
                          <a:srgbClr val="F3F3F3"/>
                        </a:solidFill>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88589">
                        <a:alpha val="62570"/>
                      </a:srgbClr>
                    </a:solidFill>
                  </a:tcPr>
                </a:tc>
                <a:tc rowSpan="2" hMerge="1"/>
                <a:tc rowSpan="2" hMerge="1"/>
                <a:tc gridSpan="3">
                  <a:txBody>
                    <a:bodyPr/>
                    <a:lstStyle/>
                    <a:p>
                      <a:pPr indent="0" lvl="0" marL="107999" marR="0" rtl="0" algn="l">
                        <a:lnSpc>
                          <a:spcPct val="100000"/>
                        </a:lnSpc>
                        <a:spcBef>
                          <a:spcPts val="0"/>
                        </a:spcBef>
                        <a:spcAft>
                          <a:spcPts val="0"/>
                        </a:spcAft>
                        <a:buClr>
                          <a:srgbClr val="000000"/>
                        </a:buClr>
                        <a:buSzPts val="1500"/>
                        <a:buFont typeface="Arial"/>
                        <a:buNone/>
                      </a:pPr>
                      <a:r>
                        <a:rPr b="1" lang="it-IT" sz="1500">
                          <a:solidFill>
                            <a:srgbClr val="F3F3F3"/>
                          </a:solidFill>
                          <a:latin typeface="Century Gothic"/>
                          <a:ea typeface="Century Gothic"/>
                          <a:cs typeface="Century Gothic"/>
                          <a:sym typeface="Century Gothic"/>
                        </a:rPr>
                        <a:t>State i</a:t>
                      </a:r>
                      <a:r>
                        <a:rPr b="1" lang="it-IT" sz="1500" u="none" cap="none" strike="noStrike">
                          <a:solidFill>
                            <a:srgbClr val="F3F3F3"/>
                          </a:solidFill>
                          <a:latin typeface="Century Gothic"/>
                          <a:ea typeface="Century Gothic"/>
                          <a:cs typeface="Century Gothic"/>
                          <a:sym typeface="Century Gothic"/>
                        </a:rPr>
                        <a:t>ssue 1:</a:t>
                      </a:r>
                      <a:endParaRPr b="1" sz="1500" u="none" cap="none" strike="noStrike">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88589"/>
                    </a:solidFill>
                  </a:tcPr>
                </a:tc>
                <a:tc hMerge="1"/>
                <a:tc hMerge="1"/>
              </a:tr>
              <a:tr h="763750">
                <a:tc gridSpan="3" vMerge="1"/>
                <a:tc hMerge="1" vMerge="1"/>
                <a:tc hMerge="1" vMerge="1"/>
                <a:tc gridSpan="3">
                  <a:txBody>
                    <a:bodyPr/>
                    <a:lstStyle/>
                    <a:p>
                      <a:pPr indent="0" lvl="0" marL="107999" marR="0" rtl="0" algn="l">
                        <a:lnSpc>
                          <a:spcPct val="100000"/>
                        </a:lnSpc>
                        <a:spcBef>
                          <a:spcPts val="0"/>
                        </a:spcBef>
                        <a:spcAft>
                          <a:spcPts val="0"/>
                        </a:spcAft>
                        <a:buClr>
                          <a:srgbClr val="000000"/>
                        </a:buClr>
                        <a:buSzPts val="1500"/>
                        <a:buFont typeface="Arial"/>
                        <a:buNone/>
                      </a:pPr>
                      <a:r>
                        <a:rPr b="1" lang="it-IT" sz="1500">
                          <a:solidFill>
                            <a:srgbClr val="F3F3F3"/>
                          </a:solidFill>
                          <a:latin typeface="Century Gothic"/>
                          <a:ea typeface="Century Gothic"/>
                          <a:cs typeface="Century Gothic"/>
                          <a:sym typeface="Century Gothic"/>
                        </a:rPr>
                        <a:t>State i</a:t>
                      </a:r>
                      <a:r>
                        <a:rPr b="1" lang="it-IT" sz="1500" u="none" cap="none" strike="noStrike">
                          <a:solidFill>
                            <a:srgbClr val="F3F3F3"/>
                          </a:solidFill>
                          <a:latin typeface="Century Gothic"/>
                          <a:ea typeface="Century Gothic"/>
                          <a:cs typeface="Century Gothic"/>
                          <a:sym typeface="Century Gothic"/>
                        </a:rPr>
                        <a:t>ssue 2:</a:t>
                      </a:r>
                      <a:endParaRPr b="1" sz="1500" u="none" cap="none" strike="noStrike">
                        <a:solidFill>
                          <a:srgbClr val="F3F3F3"/>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500"/>
                        <a:buFont typeface="Arial"/>
                        <a:buNone/>
                      </a:pPr>
                      <a:r>
                        <a:t/>
                      </a:r>
                      <a:endParaRPr b="1" sz="1500" u="none" cap="none" strike="noStrike">
                        <a:solidFill>
                          <a:srgbClr val="F3F3F3"/>
                        </a:solidFill>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88589"/>
                    </a:solidFill>
                  </a:tcPr>
                </a:tc>
                <a:tc hMerge="1"/>
                <a:tc hMerge="1"/>
              </a:tr>
              <a:tr h="718725">
                <a:tc gridSpan="3" rowSpan="2">
                  <a:txBody>
                    <a:bodyPr/>
                    <a:lstStyle/>
                    <a:p>
                      <a:pPr indent="0" lvl="0" marL="107999" marR="0" rtl="0" algn="l">
                        <a:lnSpc>
                          <a:spcPct val="115000"/>
                        </a:lnSpc>
                        <a:spcBef>
                          <a:spcPts val="0"/>
                        </a:spcBef>
                        <a:spcAft>
                          <a:spcPts val="0"/>
                        </a:spcAft>
                        <a:buClr>
                          <a:srgbClr val="000000"/>
                        </a:buClr>
                        <a:buSzPts val="1500"/>
                        <a:buFont typeface="Arial"/>
                        <a:buNone/>
                      </a:pPr>
                      <a:r>
                        <a:rPr b="1" lang="it-IT" sz="1500" u="none" cap="none" strike="noStrike">
                          <a:solidFill>
                            <a:srgbClr val="F3F3F3"/>
                          </a:solidFill>
                          <a:latin typeface="Century Gothic"/>
                          <a:ea typeface="Century Gothic"/>
                          <a:cs typeface="Century Gothic"/>
                          <a:sym typeface="Century Gothic"/>
                        </a:rPr>
                        <a:t>2 - What is the impact of the issue(s)?</a:t>
                      </a:r>
                      <a:endParaRPr b="1" sz="1500" u="none" cap="none" strike="noStrike">
                        <a:solidFill>
                          <a:srgbClr val="F3F3F3"/>
                        </a:solidFill>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88589">
                        <a:alpha val="62570"/>
                      </a:srgbClr>
                    </a:solidFill>
                  </a:tcPr>
                </a:tc>
                <a:tc rowSpan="2" hMerge="1"/>
                <a:tc rowSpan="2" hMerge="1"/>
                <a:tc gridSpan="3" rowSpan="2">
                  <a:txBody>
                    <a:bodyPr/>
                    <a:lstStyle/>
                    <a:p>
                      <a:pPr indent="0" lvl="0" marL="107999" marR="0" rtl="0" algn="l">
                        <a:lnSpc>
                          <a:spcPct val="100000"/>
                        </a:lnSpc>
                        <a:spcBef>
                          <a:spcPts val="0"/>
                        </a:spcBef>
                        <a:spcAft>
                          <a:spcPts val="0"/>
                        </a:spcAft>
                        <a:buClr>
                          <a:srgbClr val="000000"/>
                        </a:buClr>
                        <a:buSzPts val="1500"/>
                        <a:buFont typeface="Arial"/>
                        <a:buNone/>
                      </a:pPr>
                      <a:r>
                        <a:rPr b="1" lang="it-IT" sz="1500" u="none" cap="none" strike="noStrike">
                          <a:solidFill>
                            <a:srgbClr val="F3F3F3"/>
                          </a:solidFill>
                          <a:latin typeface="Century Gothic"/>
                          <a:ea typeface="Century Gothic"/>
                          <a:cs typeface="Century Gothic"/>
                          <a:sym typeface="Century Gothic"/>
                        </a:rPr>
                        <a:t>4 - What makes your idea "green" or "sustainable"?</a:t>
                      </a:r>
                      <a:endParaRPr b="1" sz="1500" u="none" cap="none" strike="noStrike">
                        <a:solidFill>
                          <a:srgbClr val="F3F3F3"/>
                        </a:solidFill>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3787C">
                        <a:alpha val="38550"/>
                      </a:srgbClr>
                    </a:solidFill>
                  </a:tcPr>
                </a:tc>
                <a:tc rowSpan="2" hMerge="1"/>
                <a:tc rowSpan="2" hMerge="1"/>
              </a:tr>
              <a:tr h="319500">
                <a:tc gridSpan="3" vMerge="1"/>
                <a:tc hMerge="1" vMerge="1"/>
                <a:tc hMerge="1" vMerge="1"/>
                <a:tc gridSpan="3" vMerge="1"/>
                <a:tc hMerge="1" vMerge="1"/>
                <a:tc hMerge="1" vMerge="1"/>
              </a:tr>
              <a:tr h="718725">
                <a:tc gridSpan="3" rowSpan="2">
                  <a:txBody>
                    <a:bodyPr/>
                    <a:lstStyle/>
                    <a:p>
                      <a:pPr indent="0" lvl="0" marL="107999" marR="0" rtl="0" algn="l">
                        <a:lnSpc>
                          <a:spcPct val="100000"/>
                        </a:lnSpc>
                        <a:spcBef>
                          <a:spcPts val="0"/>
                        </a:spcBef>
                        <a:spcAft>
                          <a:spcPts val="0"/>
                        </a:spcAft>
                        <a:buClr>
                          <a:srgbClr val="000000"/>
                        </a:buClr>
                        <a:buSzPts val="1500"/>
                        <a:buFont typeface="Arial"/>
                        <a:buNone/>
                      </a:pPr>
                      <a:r>
                        <a:rPr b="1" lang="it-IT" sz="1500" u="none" cap="none" strike="noStrike">
                          <a:solidFill>
                            <a:srgbClr val="F3F3F3"/>
                          </a:solidFill>
                          <a:latin typeface="Century Gothic"/>
                          <a:ea typeface="Century Gothic"/>
                          <a:cs typeface="Century Gothic"/>
                          <a:sym typeface="Century Gothic"/>
                        </a:rPr>
                        <a:t>3 - How does your team idea solve the issue?</a:t>
                      </a:r>
                      <a:endParaRPr b="1" sz="1500" u="none" cap="none" strike="noStrike">
                        <a:solidFill>
                          <a:srgbClr val="F3F3F3"/>
                        </a:solidFill>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88589">
                        <a:alpha val="62570"/>
                      </a:srgbClr>
                    </a:solidFill>
                  </a:tcPr>
                </a:tc>
                <a:tc rowSpan="2" hMerge="1"/>
                <a:tc rowSpan="2" hMerge="1"/>
                <a:tc gridSpan="3">
                  <a:txBody>
                    <a:bodyPr/>
                    <a:lstStyle/>
                    <a:p>
                      <a:pPr indent="0" lvl="0" marL="107999" marR="0" rtl="0" algn="l">
                        <a:lnSpc>
                          <a:spcPct val="100000"/>
                        </a:lnSpc>
                        <a:spcBef>
                          <a:spcPts val="0"/>
                        </a:spcBef>
                        <a:spcAft>
                          <a:spcPts val="0"/>
                        </a:spcAft>
                        <a:buClr>
                          <a:srgbClr val="000000"/>
                        </a:buClr>
                        <a:buSzPts val="1500"/>
                        <a:buFont typeface="Arial"/>
                        <a:buNone/>
                      </a:pPr>
                      <a:r>
                        <a:rPr b="1" lang="it-IT" sz="1500" u="none" cap="none" strike="noStrike">
                          <a:solidFill>
                            <a:srgbClr val="F3F3F3"/>
                          </a:solidFill>
                          <a:latin typeface="Century Gothic"/>
                          <a:ea typeface="Century Gothic"/>
                          <a:cs typeface="Century Gothic"/>
                          <a:sym typeface="Century Gothic"/>
                        </a:rPr>
                        <a:t>5 - The idea benefit(s) </a:t>
                      </a:r>
                      <a:endParaRPr b="1" sz="1500" u="none" cap="none" strike="noStrike">
                        <a:solidFill>
                          <a:srgbClr val="F3F3F3"/>
                        </a:solidFill>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3787C">
                        <a:alpha val="38550"/>
                      </a:srgbClr>
                    </a:solidFill>
                  </a:tcPr>
                </a:tc>
                <a:tc hMerge="1"/>
                <a:tc hMerge="1"/>
              </a:tr>
              <a:tr h="718725">
                <a:tc gridSpan="3" vMerge="1"/>
                <a:tc hMerge="1" vMerge="1"/>
                <a:tc hMerge="1" vMerge="1"/>
                <a:tc>
                  <a:txBody>
                    <a:bodyPr/>
                    <a:lstStyle/>
                    <a:p>
                      <a:pPr indent="0" lvl="0" marL="107999" marR="0" rtl="0" algn="l">
                        <a:lnSpc>
                          <a:spcPct val="100000"/>
                        </a:lnSpc>
                        <a:spcBef>
                          <a:spcPts val="0"/>
                        </a:spcBef>
                        <a:spcAft>
                          <a:spcPts val="0"/>
                        </a:spcAft>
                        <a:buClr>
                          <a:srgbClr val="000000"/>
                        </a:buClr>
                        <a:buSzPts val="1500"/>
                        <a:buFont typeface="Arial"/>
                        <a:buNone/>
                      </a:pPr>
                      <a:r>
                        <a:rPr b="1" lang="it-IT" sz="1500" u="none" cap="none" strike="noStrike">
                          <a:solidFill>
                            <a:srgbClr val="F3F3F3"/>
                          </a:solidFill>
                          <a:latin typeface="Century Gothic"/>
                          <a:ea typeface="Century Gothic"/>
                          <a:cs typeface="Century Gothic"/>
                          <a:sym typeface="Century Gothic"/>
                        </a:rPr>
                        <a:t>Society:</a:t>
                      </a:r>
                      <a:endParaRPr b="1" sz="1500" u="none" cap="none" strike="noStrike">
                        <a:solidFill>
                          <a:srgbClr val="F3F3F3"/>
                        </a:solidFill>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3787C">
                        <a:alpha val="38550"/>
                      </a:srgbClr>
                    </a:solidFill>
                  </a:tcPr>
                </a:tc>
                <a:tc>
                  <a:txBody>
                    <a:bodyPr/>
                    <a:lstStyle/>
                    <a:p>
                      <a:pPr indent="0" lvl="0" marL="107999" marR="0" rtl="0" algn="l">
                        <a:lnSpc>
                          <a:spcPct val="100000"/>
                        </a:lnSpc>
                        <a:spcBef>
                          <a:spcPts val="0"/>
                        </a:spcBef>
                        <a:spcAft>
                          <a:spcPts val="0"/>
                        </a:spcAft>
                        <a:buClr>
                          <a:srgbClr val="000000"/>
                        </a:buClr>
                        <a:buSzPts val="1500"/>
                        <a:buFont typeface="Arial"/>
                        <a:buNone/>
                      </a:pPr>
                      <a:r>
                        <a:rPr b="1" lang="it-IT" sz="1500" u="none" cap="none" strike="noStrike">
                          <a:solidFill>
                            <a:srgbClr val="F3F3F3"/>
                          </a:solidFill>
                          <a:latin typeface="Century Gothic"/>
                          <a:ea typeface="Century Gothic"/>
                          <a:cs typeface="Century Gothic"/>
                          <a:sym typeface="Century Gothic"/>
                        </a:rPr>
                        <a:t>Environment:</a:t>
                      </a:r>
                      <a:endParaRPr b="1" sz="1500" u="none" cap="none" strike="noStrike">
                        <a:solidFill>
                          <a:srgbClr val="F3F3F3"/>
                        </a:solidFill>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3787C">
                        <a:alpha val="38550"/>
                      </a:srgbClr>
                    </a:solidFill>
                  </a:tcPr>
                </a:tc>
                <a:tc>
                  <a:txBody>
                    <a:bodyPr/>
                    <a:lstStyle/>
                    <a:p>
                      <a:pPr indent="0" lvl="0" marL="107999" marR="0" rtl="0" algn="l">
                        <a:lnSpc>
                          <a:spcPct val="100000"/>
                        </a:lnSpc>
                        <a:spcBef>
                          <a:spcPts val="0"/>
                        </a:spcBef>
                        <a:spcAft>
                          <a:spcPts val="0"/>
                        </a:spcAft>
                        <a:buClr>
                          <a:srgbClr val="000000"/>
                        </a:buClr>
                        <a:buSzPts val="1500"/>
                        <a:buFont typeface="Arial"/>
                        <a:buNone/>
                      </a:pPr>
                      <a:r>
                        <a:rPr b="1" lang="it-IT" sz="1500" u="none" cap="none" strike="noStrike">
                          <a:solidFill>
                            <a:srgbClr val="F3F3F3"/>
                          </a:solidFill>
                          <a:latin typeface="Century Gothic"/>
                          <a:ea typeface="Century Gothic"/>
                          <a:cs typeface="Century Gothic"/>
                          <a:sym typeface="Century Gothic"/>
                        </a:rPr>
                        <a:t>Business:</a:t>
                      </a:r>
                      <a:endParaRPr b="1" sz="1500" u="none" cap="none" strike="noStrike">
                        <a:solidFill>
                          <a:srgbClr val="F3F3F3"/>
                        </a:solidFill>
                        <a:latin typeface="Century Gothic"/>
                        <a:ea typeface="Century Gothic"/>
                        <a:cs typeface="Century Gothic"/>
                        <a:sym typeface="Century Gothic"/>
                      </a:endParaRPr>
                    </a:p>
                  </a:txBody>
                  <a:tcPr marT="90000" marB="19050" marR="28575" marL="28575">
                    <a:lnL cap="flat" cmpd="sng" w="76200">
                      <a:solidFill>
                        <a:srgbClr val="F3F3F3"/>
                      </a:solidFill>
                      <a:prstDash val="solid"/>
                      <a:round/>
                      <a:headEnd len="sm" w="sm" type="none"/>
                      <a:tailEnd len="sm" w="sm" type="none"/>
                    </a:lnL>
                    <a:lnR cap="flat" cmpd="sng" w="76200">
                      <a:solidFill>
                        <a:srgbClr val="F3F3F3"/>
                      </a:solidFill>
                      <a:prstDash val="solid"/>
                      <a:round/>
                      <a:headEnd len="sm" w="sm" type="none"/>
                      <a:tailEnd len="sm" w="sm" type="none"/>
                    </a:lnR>
                    <a:lnT cap="flat" cmpd="sng" w="76200">
                      <a:solidFill>
                        <a:srgbClr val="F3F3F3"/>
                      </a:solidFill>
                      <a:prstDash val="solid"/>
                      <a:round/>
                      <a:headEnd len="sm" w="sm" type="none"/>
                      <a:tailEnd len="sm" w="sm" type="none"/>
                    </a:lnT>
                    <a:lnB cap="flat" cmpd="sng" w="76200">
                      <a:solidFill>
                        <a:srgbClr val="F3F3F3"/>
                      </a:solidFill>
                      <a:prstDash val="solid"/>
                      <a:round/>
                      <a:headEnd len="sm" w="sm" type="none"/>
                      <a:tailEnd len="sm" w="sm" type="none"/>
                    </a:lnB>
                    <a:solidFill>
                      <a:srgbClr val="13787C">
                        <a:alpha val="38550"/>
                      </a:srgbClr>
                    </a:solidFill>
                  </a:tcPr>
                </a:tc>
              </a:tr>
            </a:tbl>
          </a:graphicData>
        </a:graphic>
      </p:graphicFrame>
      <p:pic>
        <p:nvPicPr>
          <p:cNvPr id="290" name="Google Shape;290;g1064da25268_3_179"/>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g106cabe4cfe_0_2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96" name="Google Shape;296;g106cabe4cfe_0_29"/>
          <p:cNvGrpSpPr/>
          <p:nvPr/>
        </p:nvGrpSpPr>
        <p:grpSpPr>
          <a:xfrm flipH="1">
            <a:off x="4308383" y="-76362"/>
            <a:ext cx="7883467" cy="6858000"/>
            <a:chOff x="0" y="0"/>
            <a:chExt cx="7883467" cy="6858000"/>
          </a:xfrm>
        </p:grpSpPr>
        <p:sp>
          <p:nvSpPr>
            <p:cNvPr id="297" name="Google Shape;297;g106cabe4cfe_0_2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98" name="Google Shape;298;g106cabe4cfe_0_2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99" name="Google Shape;299;g106cabe4cfe_0_2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00" name="Google Shape;300;g106cabe4cfe_0_2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01" name="Google Shape;301;g106cabe4cfe_0_29"/>
          <p:cNvSpPr txBox="1"/>
          <p:nvPr/>
        </p:nvSpPr>
        <p:spPr>
          <a:xfrm>
            <a:off x="263550" y="2556250"/>
            <a:ext cx="11858100" cy="2891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it-IT" sz="2000">
                <a:solidFill>
                  <a:schemeClr val="dk1"/>
                </a:solidFill>
                <a:latin typeface="Century Gothic"/>
                <a:ea typeface="Century Gothic"/>
                <a:cs typeface="Century Gothic"/>
                <a:sym typeface="Century Gothic"/>
              </a:rPr>
              <a:t>Activity 2 - Team green idea selection and justification: </a:t>
            </a:r>
            <a:endParaRPr b="1" sz="2000">
              <a:solidFill>
                <a:schemeClr val="dk1"/>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b="1" lang="it-IT" sz="2000">
                <a:solidFill>
                  <a:srgbClr val="188589"/>
                </a:solidFill>
                <a:latin typeface="Century Gothic"/>
                <a:ea typeface="Century Gothic"/>
                <a:cs typeface="Century Gothic"/>
                <a:sym typeface="Century Gothic"/>
              </a:rPr>
              <a:t>Review</a:t>
            </a:r>
            <a:r>
              <a:rPr lang="it-IT" sz="2000">
                <a:solidFill>
                  <a:schemeClr val="dk1"/>
                </a:solidFill>
                <a:latin typeface="Century Gothic"/>
                <a:ea typeface="Century Gothic"/>
                <a:cs typeface="Century Gothic"/>
                <a:sym typeface="Century Gothic"/>
              </a:rPr>
              <a:t> and </a:t>
            </a:r>
            <a:r>
              <a:rPr b="1" lang="it-IT" sz="2000">
                <a:solidFill>
                  <a:srgbClr val="188589"/>
                </a:solidFill>
                <a:latin typeface="Century Gothic"/>
                <a:ea typeface="Century Gothic"/>
                <a:cs typeface="Century Gothic"/>
                <a:sym typeface="Century Gothic"/>
              </a:rPr>
              <a:t>discuss</a:t>
            </a:r>
            <a:r>
              <a:rPr lang="it-IT" sz="2000">
                <a:solidFill>
                  <a:schemeClr val="dk1"/>
                </a:solidFill>
                <a:latin typeface="Century Gothic"/>
                <a:ea typeface="Century Gothic"/>
                <a:cs typeface="Century Gothic"/>
                <a:sym typeface="Century Gothic"/>
              </a:rPr>
              <a:t> the merits of each </a:t>
            </a:r>
            <a:r>
              <a:rPr b="1" lang="it-IT" sz="2000">
                <a:solidFill>
                  <a:srgbClr val="188589"/>
                </a:solidFill>
                <a:latin typeface="Century Gothic"/>
                <a:ea typeface="Century Gothic"/>
                <a:cs typeface="Century Gothic"/>
                <a:sym typeface="Century Gothic"/>
              </a:rPr>
              <a:t>green idea generated</a:t>
            </a:r>
            <a:r>
              <a:rPr lang="it-IT" sz="2000">
                <a:solidFill>
                  <a:schemeClr val="dk1"/>
                </a:solidFill>
                <a:latin typeface="Century Gothic"/>
                <a:ea typeface="Century Gothic"/>
                <a:cs typeface="Century Gothic"/>
                <a:sym typeface="Century Gothic"/>
              </a:rPr>
              <a:t>.</a:t>
            </a:r>
            <a:endParaRPr sz="2000">
              <a:solidFill>
                <a:schemeClr val="dk1"/>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b="1" lang="it-IT" sz="2000">
                <a:solidFill>
                  <a:srgbClr val="188589"/>
                </a:solidFill>
                <a:latin typeface="Century Gothic"/>
                <a:ea typeface="Century Gothic"/>
                <a:cs typeface="Century Gothic"/>
                <a:sym typeface="Century Gothic"/>
              </a:rPr>
              <a:t>Watch</a:t>
            </a:r>
            <a:r>
              <a:rPr lang="it-IT" sz="2000">
                <a:solidFill>
                  <a:schemeClr val="dk1"/>
                </a:solidFill>
                <a:latin typeface="Century Gothic"/>
                <a:ea typeface="Century Gothic"/>
                <a:cs typeface="Century Gothic"/>
                <a:sym typeface="Century Gothic"/>
              </a:rPr>
              <a:t> the video on how to complete a </a:t>
            </a:r>
            <a:r>
              <a:rPr b="1" lang="it-IT" sz="2000">
                <a:solidFill>
                  <a:srgbClr val="188589"/>
                </a:solidFill>
                <a:latin typeface="Century Gothic"/>
                <a:ea typeface="Century Gothic"/>
                <a:cs typeface="Century Gothic"/>
                <a:sym typeface="Century Gothic"/>
              </a:rPr>
              <a:t>decision matrix table (</a:t>
            </a:r>
            <a:r>
              <a:rPr lang="it-IT" sz="1800" u="sng">
                <a:solidFill>
                  <a:schemeClr val="hlink"/>
                </a:solidFill>
                <a:latin typeface="Century Gothic"/>
                <a:ea typeface="Century Gothic"/>
                <a:cs typeface="Century Gothic"/>
                <a:sym typeface="Century Gothic"/>
                <a:hlinkClick r:id="rId4"/>
              </a:rPr>
              <a:t>https://youtu.be/jTMjg2Ftes0</a:t>
            </a:r>
            <a:r>
              <a:rPr b="1" lang="it-IT" sz="2000">
                <a:solidFill>
                  <a:srgbClr val="188589"/>
                </a:solidFill>
                <a:latin typeface="Century Gothic"/>
                <a:ea typeface="Century Gothic"/>
                <a:cs typeface="Century Gothic"/>
                <a:sym typeface="Century Gothic"/>
              </a:rPr>
              <a:t>)</a:t>
            </a:r>
            <a:endParaRPr b="1" sz="2000">
              <a:solidFill>
                <a:srgbClr val="188589"/>
              </a:solidFill>
              <a:latin typeface="Century Gothic"/>
              <a:ea typeface="Century Gothic"/>
              <a:cs typeface="Century Gothic"/>
              <a:sym typeface="Century Gothic"/>
            </a:endParaRPr>
          </a:p>
          <a:p>
            <a:pPr indent="-355600" lvl="0" marL="457200" rtl="0" algn="l">
              <a:spcBef>
                <a:spcPts val="0"/>
              </a:spcBef>
              <a:spcAft>
                <a:spcPts val="0"/>
              </a:spcAft>
              <a:buClr>
                <a:srgbClr val="188589"/>
              </a:buClr>
              <a:buSzPts val="2000"/>
              <a:buFont typeface="Century Gothic"/>
              <a:buAutoNum type="arabicPeriod"/>
            </a:pPr>
            <a:r>
              <a:rPr lang="it-IT" sz="2000">
                <a:solidFill>
                  <a:schemeClr val="dk1"/>
                </a:solidFill>
                <a:latin typeface="Century Gothic"/>
                <a:ea typeface="Century Gothic"/>
                <a:cs typeface="Century Gothic"/>
                <a:sym typeface="Century Gothic"/>
              </a:rPr>
              <a:t>Use the </a:t>
            </a:r>
            <a:r>
              <a:rPr b="1" lang="it-IT" sz="2000">
                <a:solidFill>
                  <a:srgbClr val="188589"/>
                </a:solidFill>
                <a:latin typeface="Century Gothic"/>
                <a:ea typeface="Century Gothic"/>
                <a:cs typeface="Century Gothic"/>
                <a:sym typeface="Century Gothic"/>
              </a:rPr>
              <a:t>Outside decision matrix template</a:t>
            </a:r>
            <a:r>
              <a:rPr lang="it-IT" sz="2000">
                <a:solidFill>
                  <a:schemeClr val="dk1"/>
                </a:solidFill>
                <a:latin typeface="Century Gothic"/>
                <a:ea typeface="Century Gothic"/>
                <a:cs typeface="Century Gothic"/>
                <a:sym typeface="Century Gothic"/>
              </a:rPr>
              <a:t> to </a:t>
            </a:r>
            <a:r>
              <a:rPr b="1" lang="it-IT" sz="2000">
                <a:solidFill>
                  <a:srgbClr val="188589"/>
                </a:solidFill>
                <a:latin typeface="Century Gothic"/>
                <a:ea typeface="Century Gothic"/>
                <a:cs typeface="Century Gothic"/>
                <a:sym typeface="Century Gothic"/>
              </a:rPr>
              <a:t>rate</a:t>
            </a:r>
            <a:r>
              <a:rPr lang="it-IT" sz="2000">
                <a:solidFill>
                  <a:schemeClr val="dk1"/>
                </a:solidFill>
                <a:latin typeface="Century Gothic"/>
                <a:ea typeface="Century Gothic"/>
                <a:cs typeface="Century Gothic"/>
                <a:sym typeface="Century Gothic"/>
              </a:rPr>
              <a:t> the three green ideas (Slide 15). </a:t>
            </a:r>
            <a:endParaRPr sz="2000">
              <a:solidFill>
                <a:schemeClr val="dk1"/>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b="1" lang="it-IT" sz="2000">
                <a:solidFill>
                  <a:srgbClr val="188589"/>
                </a:solidFill>
                <a:latin typeface="Century Gothic"/>
                <a:ea typeface="Century Gothic"/>
                <a:cs typeface="Century Gothic"/>
                <a:sym typeface="Century Gothic"/>
              </a:rPr>
              <a:t>Review and select</a:t>
            </a:r>
            <a:r>
              <a:rPr lang="it-IT" sz="2000">
                <a:solidFill>
                  <a:schemeClr val="dk1"/>
                </a:solidFill>
                <a:latin typeface="Century Gothic"/>
                <a:ea typeface="Century Gothic"/>
                <a:cs typeface="Century Gothic"/>
                <a:sym typeface="Century Gothic"/>
              </a:rPr>
              <a:t> the </a:t>
            </a:r>
            <a:r>
              <a:rPr b="1" lang="it-IT" sz="2000">
                <a:solidFill>
                  <a:srgbClr val="188185"/>
                </a:solidFill>
                <a:latin typeface="Century Gothic"/>
                <a:ea typeface="Century Gothic"/>
                <a:cs typeface="Century Gothic"/>
                <a:sym typeface="Century Gothic"/>
              </a:rPr>
              <a:t>“best fit”</a:t>
            </a:r>
            <a:r>
              <a:rPr lang="it-IT" sz="2000">
                <a:solidFill>
                  <a:schemeClr val="dk1"/>
                </a:solidFill>
                <a:latin typeface="Century Gothic"/>
                <a:ea typeface="Century Gothic"/>
                <a:cs typeface="Century Gothic"/>
                <a:sym typeface="Century Gothic"/>
              </a:rPr>
              <a:t> green idea from Outside decision matrix template.</a:t>
            </a:r>
            <a:endParaRPr sz="2000">
              <a:solidFill>
                <a:schemeClr val="dk1"/>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b="1" lang="it-IT" sz="2000">
                <a:solidFill>
                  <a:srgbClr val="188589"/>
                </a:solidFill>
                <a:latin typeface="Century Gothic"/>
                <a:ea typeface="Century Gothic"/>
                <a:cs typeface="Century Gothic"/>
                <a:sym typeface="Century Gothic"/>
              </a:rPr>
              <a:t>Selection justification:</a:t>
            </a:r>
            <a:r>
              <a:rPr lang="it-IT" sz="2000">
                <a:solidFill>
                  <a:schemeClr val="dk1"/>
                </a:solidFill>
                <a:latin typeface="Century Gothic"/>
                <a:ea typeface="Century Gothic"/>
                <a:cs typeface="Century Gothic"/>
                <a:sym typeface="Century Gothic"/>
              </a:rPr>
              <a:t> Write up the reason why the</a:t>
            </a:r>
            <a:r>
              <a:rPr b="1" lang="it-IT" sz="2000">
                <a:solidFill>
                  <a:srgbClr val="188589"/>
                </a:solidFill>
                <a:latin typeface="Century Gothic"/>
                <a:ea typeface="Century Gothic"/>
                <a:cs typeface="Century Gothic"/>
                <a:sym typeface="Century Gothic"/>
              </a:rPr>
              <a:t> top idea</a:t>
            </a:r>
            <a:r>
              <a:rPr lang="it-IT" sz="2000">
                <a:solidFill>
                  <a:schemeClr val="dk1"/>
                </a:solidFill>
                <a:latin typeface="Century Gothic"/>
                <a:ea typeface="Century Gothic"/>
                <a:cs typeface="Century Gothic"/>
                <a:sym typeface="Century Gothic"/>
              </a:rPr>
              <a:t> is the </a:t>
            </a:r>
            <a:r>
              <a:rPr b="1" lang="it-IT" sz="2000">
                <a:solidFill>
                  <a:srgbClr val="188589"/>
                </a:solidFill>
                <a:latin typeface="Century Gothic"/>
                <a:ea typeface="Century Gothic"/>
                <a:cs typeface="Century Gothic"/>
                <a:sym typeface="Century Gothic"/>
              </a:rPr>
              <a:t>“best fit”</a:t>
            </a:r>
            <a:r>
              <a:rPr lang="it-IT" sz="2000">
                <a:solidFill>
                  <a:schemeClr val="dk1"/>
                </a:solidFill>
                <a:latin typeface="Century Gothic"/>
                <a:ea typeface="Century Gothic"/>
                <a:cs typeface="Century Gothic"/>
                <a:sym typeface="Century Gothic"/>
              </a:rPr>
              <a:t> green idea.</a:t>
            </a:r>
            <a:endParaRPr sz="2000">
              <a:solidFill>
                <a:schemeClr val="dk1"/>
              </a:solidFill>
              <a:latin typeface="Century Gothic"/>
              <a:ea typeface="Century Gothic"/>
              <a:cs typeface="Century Gothic"/>
              <a:sym typeface="Century Gothic"/>
            </a:endParaRPr>
          </a:p>
        </p:txBody>
      </p:sp>
      <p:sp>
        <p:nvSpPr>
          <p:cNvPr id="302" name="Google Shape;302;g106cabe4cfe_0_29"/>
          <p:cNvSpPr txBox="1"/>
          <p:nvPr/>
        </p:nvSpPr>
        <p:spPr>
          <a:xfrm>
            <a:off x="263550" y="1129875"/>
            <a:ext cx="8969400" cy="1655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000000"/>
                </a:solidFill>
                <a:latin typeface="Century Gothic"/>
                <a:ea typeface="Century Gothic"/>
                <a:cs typeface="Century Gothic"/>
                <a:sym typeface="Century Gothic"/>
              </a:rPr>
              <a:t>Activity 2 instruction</a:t>
            </a:r>
            <a:endParaRPr b="0" i="1" sz="3600" u="none" cap="none" strike="noStrike">
              <a:solidFill>
                <a:srgbClr val="188589"/>
              </a:solidFill>
              <a:latin typeface="Century Gothic"/>
              <a:ea typeface="Century Gothic"/>
              <a:cs typeface="Century Gothic"/>
              <a:sym typeface="Century Gothic"/>
            </a:endParaRPr>
          </a:p>
        </p:txBody>
      </p:sp>
      <p:sp>
        <p:nvSpPr>
          <p:cNvPr id="303" name="Google Shape;303;g106cabe4cfe_0_29"/>
          <p:cNvSpPr/>
          <p:nvPr/>
        </p:nvSpPr>
        <p:spPr>
          <a:xfrm>
            <a:off x="9677400" y="1053675"/>
            <a:ext cx="2026200" cy="1953600"/>
          </a:xfrm>
          <a:prstGeom prst="ellipse">
            <a:avLst/>
          </a:prstGeom>
          <a:solidFill>
            <a:srgbClr val="188185"/>
          </a:solidFill>
          <a:ln cap="flat" cmpd="sng" w="9525">
            <a:solidFill>
              <a:srgbClr val="188185"/>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lang="it-IT" sz="2600">
                <a:solidFill>
                  <a:srgbClr val="FFFFFF"/>
                </a:solidFill>
                <a:latin typeface="Century Gothic"/>
                <a:ea typeface="Century Gothic"/>
                <a:cs typeface="Century Gothic"/>
                <a:sym typeface="Century Gothic"/>
              </a:rPr>
              <a:t>3</a:t>
            </a:r>
            <a:r>
              <a:rPr b="1" i="0" lang="it-IT" sz="2600" u="none" cap="none" strike="noStrike">
                <a:solidFill>
                  <a:srgbClr val="FFFFFF"/>
                </a:solidFill>
                <a:latin typeface="Century Gothic"/>
                <a:ea typeface="Century Gothic"/>
                <a:cs typeface="Century Gothic"/>
                <a:sym typeface="Century Gothic"/>
              </a:rPr>
              <a:t>0 minutes</a:t>
            </a:r>
            <a:endParaRPr b="1" i="0" sz="2600" u="none" cap="none" strike="noStrike">
              <a:solidFill>
                <a:srgbClr val="FFFFFF"/>
              </a:solidFill>
              <a:latin typeface="Century Gothic"/>
              <a:ea typeface="Century Gothic"/>
              <a:cs typeface="Century Gothic"/>
              <a:sym typeface="Century Gothic"/>
            </a:endParaRPr>
          </a:p>
        </p:txBody>
      </p:sp>
      <p:pic>
        <p:nvPicPr>
          <p:cNvPr id="304" name="Google Shape;304;g106cabe4cfe_0_29"/>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g106bd2f5087_1_0"/>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10" name="Google Shape;310;g106bd2f5087_1_0"/>
          <p:cNvGrpSpPr/>
          <p:nvPr/>
        </p:nvGrpSpPr>
        <p:grpSpPr>
          <a:xfrm flipH="1">
            <a:off x="4308383" y="-76362"/>
            <a:ext cx="7883467" cy="6858000"/>
            <a:chOff x="0" y="0"/>
            <a:chExt cx="7883467" cy="6858000"/>
          </a:xfrm>
        </p:grpSpPr>
        <p:sp>
          <p:nvSpPr>
            <p:cNvPr id="311" name="Google Shape;311;g106bd2f5087_1_0"/>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12" name="Google Shape;312;g106bd2f5087_1_0"/>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13" name="Google Shape;313;g106bd2f5087_1_0"/>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14" name="Google Shape;314;g106bd2f5087_1_0"/>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15" name="Google Shape;315;g106bd2f5087_1_0"/>
          <p:cNvSpPr txBox="1"/>
          <p:nvPr/>
        </p:nvSpPr>
        <p:spPr>
          <a:xfrm>
            <a:off x="4865000" y="804875"/>
            <a:ext cx="6992700" cy="522600"/>
          </a:xfrm>
          <a:prstGeom prst="rect">
            <a:avLst/>
          </a:prstGeom>
          <a:noFill/>
          <a:ln>
            <a:noFill/>
          </a:ln>
        </p:spPr>
        <p:txBody>
          <a:bodyPr anchorCtr="0" anchor="ctr" bIns="91425" lIns="91425" spcFirstLastPara="1" rIns="91425" wrap="square" tIns="91425">
            <a:noAutofit/>
          </a:bodyPr>
          <a:lstStyle/>
          <a:p>
            <a:pPr indent="0" lvl="0" marL="0" marR="0" rtl="0" algn="r">
              <a:lnSpc>
                <a:spcPct val="100000"/>
              </a:lnSpc>
              <a:spcBef>
                <a:spcPts val="0"/>
              </a:spcBef>
              <a:spcAft>
                <a:spcPts val="0"/>
              </a:spcAft>
              <a:buClr>
                <a:srgbClr val="000000"/>
              </a:buClr>
              <a:buSzPts val="3600"/>
              <a:buFont typeface="Arial"/>
              <a:buNone/>
            </a:pPr>
            <a:r>
              <a:rPr b="1" lang="it-IT" sz="3200">
                <a:solidFill>
                  <a:srgbClr val="188185"/>
                </a:solidFill>
                <a:latin typeface="Century Gothic"/>
                <a:ea typeface="Century Gothic"/>
                <a:cs typeface="Century Gothic"/>
                <a:sym typeface="Century Gothic"/>
              </a:rPr>
              <a:t>Outside decision matrix</a:t>
            </a:r>
            <a:endParaRPr b="1" i="0" sz="3200" u="none" cap="none" strike="noStrike">
              <a:solidFill>
                <a:srgbClr val="188185"/>
              </a:solidFill>
              <a:latin typeface="Century Gothic"/>
              <a:ea typeface="Century Gothic"/>
              <a:cs typeface="Century Gothic"/>
              <a:sym typeface="Century Gothic"/>
            </a:endParaRPr>
          </a:p>
        </p:txBody>
      </p:sp>
      <p:pic>
        <p:nvPicPr>
          <p:cNvPr id="316" name="Google Shape;316;g106bd2f5087_1_0"/>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graphicFrame>
        <p:nvGraphicFramePr>
          <p:cNvPr id="317" name="Google Shape;317;g106bd2f5087_1_0"/>
          <p:cNvGraphicFramePr/>
          <p:nvPr/>
        </p:nvGraphicFramePr>
        <p:xfrm>
          <a:off x="272963" y="1341300"/>
          <a:ext cx="3000000" cy="3000000"/>
        </p:xfrm>
        <a:graphic>
          <a:graphicData uri="http://schemas.openxmlformats.org/drawingml/2006/table">
            <a:tbl>
              <a:tblPr>
                <a:noFill/>
                <a:tableStyleId>{E55CF877-DEE8-46FB-BE08-0FB0F3075520}</a:tableStyleId>
              </a:tblPr>
              <a:tblGrid>
                <a:gridCol w="5628025"/>
                <a:gridCol w="1025625"/>
                <a:gridCol w="1664125"/>
                <a:gridCol w="1664125"/>
                <a:gridCol w="1664125"/>
              </a:tblGrid>
              <a:tr h="966650">
                <a:tc gridSpan="2">
                  <a:txBody>
                    <a:bodyPr/>
                    <a:lstStyle/>
                    <a:p>
                      <a:pPr indent="0" lvl="0" marL="107999" rtl="0" algn="l">
                        <a:lnSpc>
                          <a:spcPct val="115000"/>
                        </a:lnSpc>
                        <a:spcBef>
                          <a:spcPts val="0"/>
                        </a:spcBef>
                        <a:spcAft>
                          <a:spcPts val="0"/>
                        </a:spcAft>
                        <a:buNone/>
                      </a:pPr>
                      <a:r>
                        <a:rPr b="1" lang="it-IT" sz="2700">
                          <a:solidFill>
                            <a:srgbClr val="F3F3F3"/>
                          </a:solidFill>
                          <a:latin typeface="Century Gothic"/>
                          <a:ea typeface="Century Gothic"/>
                          <a:cs typeface="Century Gothic"/>
                          <a:sym typeface="Century Gothic"/>
                        </a:rPr>
                        <a:t>Option/idea selection</a:t>
                      </a:r>
                      <a:endParaRPr b="1" sz="2700">
                        <a:solidFill>
                          <a:srgbClr val="F3F3F3"/>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589"/>
                    </a:solidFill>
                  </a:tcPr>
                </a:tc>
                <a:tc hMerge="1"/>
                <a:tc gridSpan="3">
                  <a:txBody>
                    <a:bodyPr/>
                    <a:lstStyle/>
                    <a:p>
                      <a:pPr indent="-330200" lvl="0" marL="457200" marR="0" rtl="0" algn="l">
                        <a:lnSpc>
                          <a:spcPct val="115000"/>
                        </a:lnSpc>
                        <a:spcBef>
                          <a:spcPts val="0"/>
                        </a:spcBef>
                        <a:spcAft>
                          <a:spcPts val="0"/>
                        </a:spcAft>
                        <a:buClr>
                          <a:srgbClr val="F3F3F3"/>
                        </a:buClr>
                        <a:buSzPts val="1600"/>
                        <a:buFont typeface="Century Gothic"/>
                        <a:buChar char="●"/>
                      </a:pPr>
                      <a:r>
                        <a:rPr b="1" lang="it-IT" sz="1600">
                          <a:solidFill>
                            <a:srgbClr val="F3F3F3"/>
                          </a:solidFill>
                          <a:latin typeface="Century Gothic"/>
                          <a:ea typeface="Century Gothic"/>
                          <a:cs typeface="Century Gothic"/>
                          <a:sym typeface="Century Gothic"/>
                        </a:rPr>
                        <a:t>Rating = a score between 0 and 5 </a:t>
                      </a:r>
                      <a:endParaRPr b="1" sz="1600">
                        <a:solidFill>
                          <a:srgbClr val="F3F3F3"/>
                        </a:solidFill>
                        <a:latin typeface="Century Gothic"/>
                        <a:ea typeface="Century Gothic"/>
                        <a:cs typeface="Century Gothic"/>
                        <a:sym typeface="Century Gothic"/>
                      </a:endParaRPr>
                    </a:p>
                    <a:p>
                      <a:pPr indent="-330200" lvl="0" marL="457200" marR="0" rtl="0" algn="l">
                        <a:lnSpc>
                          <a:spcPct val="115000"/>
                        </a:lnSpc>
                        <a:spcBef>
                          <a:spcPts val="0"/>
                        </a:spcBef>
                        <a:spcAft>
                          <a:spcPts val="0"/>
                        </a:spcAft>
                        <a:buClr>
                          <a:srgbClr val="F3F3F3"/>
                        </a:buClr>
                        <a:buSzPts val="1600"/>
                        <a:buFont typeface="Century Gothic"/>
                        <a:buChar char="●"/>
                      </a:pPr>
                      <a:r>
                        <a:rPr b="1" lang="it-IT" sz="1600">
                          <a:solidFill>
                            <a:srgbClr val="F3F3F3"/>
                          </a:solidFill>
                          <a:latin typeface="Century Gothic"/>
                          <a:ea typeface="Century Gothic"/>
                          <a:cs typeface="Century Gothic"/>
                          <a:sym typeface="Century Gothic"/>
                        </a:rPr>
                        <a:t>Options analysis = Score (n)*Weight</a:t>
                      </a:r>
                      <a:endParaRPr b="1" sz="1600">
                        <a:solidFill>
                          <a:srgbClr val="F3F3F3"/>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589"/>
                    </a:solidFill>
                  </a:tcPr>
                </a:tc>
                <a:tc hMerge="1"/>
                <a:tc hMerge="1"/>
              </a:tr>
              <a:tr h="586625">
                <a:tc>
                  <a:txBody>
                    <a:bodyPr/>
                    <a:lstStyle/>
                    <a:p>
                      <a:pPr indent="0" lvl="0" marL="107999" marR="0" rtl="0" algn="l">
                        <a:lnSpc>
                          <a:spcPct val="115000"/>
                        </a:lnSpc>
                        <a:spcBef>
                          <a:spcPts val="0"/>
                        </a:spcBef>
                        <a:spcAft>
                          <a:spcPts val="0"/>
                        </a:spcAft>
                        <a:buClr>
                          <a:srgbClr val="000000"/>
                        </a:buClr>
                        <a:buSzPts val="1500"/>
                        <a:buFont typeface="Arial"/>
                        <a:buNone/>
                      </a:pPr>
                      <a:r>
                        <a:rPr b="1" lang="it-IT" sz="1700">
                          <a:solidFill>
                            <a:srgbClr val="188589"/>
                          </a:solidFill>
                          <a:latin typeface="Century Gothic"/>
                          <a:ea typeface="Century Gothic"/>
                          <a:cs typeface="Century Gothic"/>
                          <a:sym typeface="Century Gothic"/>
                        </a:rPr>
                        <a:t>Selection Criteria</a:t>
                      </a:r>
                      <a:endParaRPr b="1" sz="1700">
                        <a:solidFill>
                          <a:srgbClr val="188589"/>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D0E0E3"/>
                    </a:solidFill>
                  </a:tcPr>
                </a:tc>
                <a:tc>
                  <a:txBody>
                    <a:bodyPr/>
                    <a:lstStyle/>
                    <a:p>
                      <a:pPr indent="0" lvl="0" marL="0" marR="0" rtl="0" algn="ctr">
                        <a:lnSpc>
                          <a:spcPct val="115000"/>
                        </a:lnSpc>
                        <a:spcBef>
                          <a:spcPts val="0"/>
                        </a:spcBef>
                        <a:spcAft>
                          <a:spcPts val="0"/>
                        </a:spcAft>
                        <a:buClr>
                          <a:srgbClr val="000000"/>
                        </a:buClr>
                        <a:buSzPts val="1500"/>
                        <a:buFont typeface="Arial"/>
                        <a:buNone/>
                      </a:pPr>
                      <a:r>
                        <a:rPr b="1" lang="it-IT" sz="1700">
                          <a:solidFill>
                            <a:srgbClr val="FFFFFF"/>
                          </a:solidFill>
                          <a:latin typeface="Century Gothic"/>
                          <a:ea typeface="Century Gothic"/>
                          <a:cs typeface="Century Gothic"/>
                          <a:sym typeface="Century Gothic"/>
                        </a:rPr>
                        <a:t>Weight</a:t>
                      </a:r>
                      <a:endParaRPr b="1" sz="17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262626"/>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rPr b="1" lang="it-IT" sz="1700">
                          <a:solidFill>
                            <a:srgbClr val="188589"/>
                          </a:solidFill>
                          <a:latin typeface="Century Gothic"/>
                          <a:ea typeface="Century Gothic"/>
                          <a:cs typeface="Century Gothic"/>
                          <a:sym typeface="Century Gothic"/>
                        </a:rPr>
                        <a:t>Idea 1</a:t>
                      </a:r>
                      <a:endParaRPr b="1" sz="1700">
                        <a:solidFill>
                          <a:srgbClr val="188589"/>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D0E0E3"/>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rPr b="1" lang="it-IT" sz="1700">
                          <a:solidFill>
                            <a:srgbClr val="188589"/>
                          </a:solidFill>
                          <a:latin typeface="Century Gothic"/>
                          <a:ea typeface="Century Gothic"/>
                          <a:cs typeface="Century Gothic"/>
                          <a:sym typeface="Century Gothic"/>
                        </a:rPr>
                        <a:t>Idea 2</a:t>
                      </a:r>
                      <a:endParaRPr b="1" sz="1700">
                        <a:solidFill>
                          <a:srgbClr val="188589"/>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D0E0E3"/>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rPr b="1" lang="it-IT" sz="1700">
                          <a:solidFill>
                            <a:srgbClr val="188589"/>
                          </a:solidFill>
                          <a:latin typeface="Century Gothic"/>
                          <a:ea typeface="Century Gothic"/>
                          <a:cs typeface="Century Gothic"/>
                          <a:sym typeface="Century Gothic"/>
                        </a:rPr>
                        <a:t>Idea 3</a:t>
                      </a:r>
                      <a:endParaRPr b="1" sz="1700">
                        <a:solidFill>
                          <a:srgbClr val="188589"/>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D0E0E3"/>
                    </a:solidFill>
                  </a:tcPr>
                </a:tc>
              </a:tr>
              <a:tr h="622400">
                <a:tc>
                  <a:txBody>
                    <a:bodyPr/>
                    <a:lstStyle/>
                    <a:p>
                      <a:pPr indent="0" lvl="0" marL="107999" marR="0" rtl="0" algn="l">
                        <a:lnSpc>
                          <a:spcPct val="115000"/>
                        </a:lnSpc>
                        <a:spcBef>
                          <a:spcPts val="0"/>
                        </a:spcBef>
                        <a:spcAft>
                          <a:spcPts val="0"/>
                        </a:spcAft>
                        <a:buClr>
                          <a:srgbClr val="000000"/>
                        </a:buClr>
                        <a:buSzPts val="1500"/>
                        <a:buFont typeface="Arial"/>
                        <a:buNone/>
                      </a:pPr>
                      <a:r>
                        <a:rPr b="1" lang="it-IT" sz="1600">
                          <a:solidFill>
                            <a:srgbClr val="FFFFFF"/>
                          </a:solidFill>
                          <a:latin typeface="Century Gothic"/>
                          <a:ea typeface="Century Gothic"/>
                          <a:cs typeface="Century Gothic"/>
                          <a:sym typeface="Century Gothic"/>
                        </a:rPr>
                        <a:t>Saves and values scarce resources</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589"/>
                    </a:solidFill>
                  </a:tcPr>
                </a:tc>
                <a:tc>
                  <a:txBody>
                    <a:bodyPr/>
                    <a:lstStyle/>
                    <a:p>
                      <a:pPr indent="0" lvl="0" marL="107999" marR="0" rtl="0" algn="ctr">
                        <a:lnSpc>
                          <a:spcPct val="115000"/>
                        </a:lnSpc>
                        <a:spcBef>
                          <a:spcPts val="0"/>
                        </a:spcBef>
                        <a:spcAft>
                          <a:spcPts val="0"/>
                        </a:spcAft>
                        <a:buClr>
                          <a:srgbClr val="000000"/>
                        </a:buClr>
                        <a:buSzPts val="1500"/>
                        <a:buFont typeface="Arial"/>
                        <a:buNone/>
                      </a:pPr>
                      <a:r>
                        <a:rPr b="1" lang="it-IT" sz="1600">
                          <a:solidFill>
                            <a:srgbClr val="FFFFFF"/>
                          </a:solidFill>
                          <a:latin typeface="Century Gothic"/>
                          <a:ea typeface="Century Gothic"/>
                          <a:cs typeface="Century Gothic"/>
                          <a:sym typeface="Century Gothic"/>
                        </a:rPr>
                        <a:t>25%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262626"/>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rPr b="1" lang="it-IT" sz="1600">
                          <a:solidFill>
                            <a:srgbClr val="FFFFFF"/>
                          </a:solidFill>
                          <a:latin typeface="Century Gothic"/>
                          <a:ea typeface="Century Gothic"/>
                          <a:cs typeface="Century Gothic"/>
                          <a:sym typeface="Century Gothic"/>
                        </a:rPr>
                        <a:t>(n)*0.25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a:t>
                      </a:r>
                      <a:r>
                        <a:rPr b="1" lang="it-IT" sz="1600">
                          <a:solidFill>
                            <a:srgbClr val="FFFFFF"/>
                          </a:solidFill>
                          <a:latin typeface="Century Gothic"/>
                          <a:ea typeface="Century Gothic"/>
                          <a:cs typeface="Century Gothic"/>
                          <a:sym typeface="Century Gothic"/>
                        </a:rPr>
                        <a:t>)*0.25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a:t>
                      </a:r>
                      <a:r>
                        <a:rPr b="1" lang="it-IT" sz="1600">
                          <a:solidFill>
                            <a:srgbClr val="FFFFFF"/>
                          </a:solidFill>
                          <a:latin typeface="Century Gothic"/>
                          <a:ea typeface="Century Gothic"/>
                          <a:cs typeface="Century Gothic"/>
                          <a:sym typeface="Century Gothic"/>
                        </a:rPr>
                        <a:t>)*0.25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r>
              <a:tr h="622400">
                <a:tc>
                  <a:txBody>
                    <a:bodyPr/>
                    <a:lstStyle/>
                    <a:p>
                      <a:pPr indent="0" lvl="0" marL="107999" marR="0" rtl="0" algn="l">
                        <a:lnSpc>
                          <a:spcPct val="115000"/>
                        </a:lnSpc>
                        <a:spcBef>
                          <a:spcPts val="0"/>
                        </a:spcBef>
                        <a:spcAft>
                          <a:spcPts val="0"/>
                        </a:spcAft>
                        <a:buClr>
                          <a:srgbClr val="000000"/>
                        </a:buClr>
                        <a:buSzPts val="1500"/>
                        <a:buFont typeface="Arial"/>
                        <a:buNone/>
                      </a:pPr>
                      <a:r>
                        <a:rPr b="1" lang="it-IT" sz="1600">
                          <a:solidFill>
                            <a:srgbClr val="FFFFFF"/>
                          </a:solidFill>
                          <a:latin typeface="Century Gothic"/>
                          <a:ea typeface="Century Gothic"/>
                          <a:cs typeface="Century Gothic"/>
                          <a:sym typeface="Century Gothic"/>
                        </a:rPr>
                        <a:t>Minimise environmental impacts</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589"/>
                    </a:solidFill>
                  </a:tcPr>
                </a:tc>
                <a:tc>
                  <a:txBody>
                    <a:bodyPr/>
                    <a:lstStyle/>
                    <a:p>
                      <a:pPr indent="0" lvl="0" marL="107999" marR="0" rtl="0" algn="ctr">
                        <a:lnSpc>
                          <a:spcPct val="115000"/>
                        </a:lnSpc>
                        <a:spcBef>
                          <a:spcPts val="0"/>
                        </a:spcBef>
                        <a:spcAft>
                          <a:spcPts val="0"/>
                        </a:spcAft>
                        <a:buClr>
                          <a:srgbClr val="000000"/>
                        </a:buClr>
                        <a:buSzPts val="1500"/>
                        <a:buFont typeface="Arial"/>
                        <a:buNone/>
                      </a:pPr>
                      <a:r>
                        <a:rPr b="1" lang="it-IT" sz="1600">
                          <a:solidFill>
                            <a:srgbClr val="FFFFFF"/>
                          </a:solidFill>
                          <a:latin typeface="Century Gothic"/>
                          <a:ea typeface="Century Gothic"/>
                          <a:cs typeface="Century Gothic"/>
                          <a:sym typeface="Century Gothic"/>
                        </a:rPr>
                        <a:t>25%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262626"/>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(n)*0.25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a:t>
                      </a:r>
                      <a:r>
                        <a:rPr b="1" lang="it-IT" sz="1600">
                          <a:solidFill>
                            <a:srgbClr val="FFFFFF"/>
                          </a:solidFill>
                          <a:latin typeface="Century Gothic"/>
                          <a:ea typeface="Century Gothic"/>
                          <a:cs typeface="Century Gothic"/>
                          <a:sym typeface="Century Gothic"/>
                        </a:rPr>
                        <a:t>)*0.25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a:t>
                      </a:r>
                      <a:r>
                        <a:rPr b="1" lang="it-IT" sz="1600">
                          <a:solidFill>
                            <a:srgbClr val="FFFFFF"/>
                          </a:solidFill>
                          <a:latin typeface="Century Gothic"/>
                          <a:ea typeface="Century Gothic"/>
                          <a:cs typeface="Century Gothic"/>
                          <a:sym typeface="Century Gothic"/>
                        </a:rPr>
                        <a:t>)*0.25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r>
              <a:tr h="622400">
                <a:tc>
                  <a:txBody>
                    <a:bodyPr/>
                    <a:lstStyle/>
                    <a:p>
                      <a:pPr indent="0" lvl="0" marL="107999" marR="0" rtl="0" algn="l">
                        <a:lnSpc>
                          <a:spcPct val="115000"/>
                        </a:lnSpc>
                        <a:spcBef>
                          <a:spcPts val="0"/>
                        </a:spcBef>
                        <a:spcAft>
                          <a:spcPts val="0"/>
                        </a:spcAft>
                        <a:buClr>
                          <a:srgbClr val="000000"/>
                        </a:buClr>
                        <a:buSzPts val="1500"/>
                        <a:buFont typeface="Arial"/>
                        <a:buNone/>
                      </a:pPr>
                      <a:r>
                        <a:rPr b="1" lang="it-IT" sz="1600">
                          <a:solidFill>
                            <a:srgbClr val="FFFFFF"/>
                          </a:solidFill>
                          <a:latin typeface="Century Gothic"/>
                          <a:ea typeface="Century Gothic"/>
                          <a:cs typeface="Century Gothic"/>
                          <a:sym typeface="Century Gothic"/>
                        </a:rPr>
                        <a:t>Builds communities and partnership</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589"/>
                    </a:solidFill>
                  </a:tcPr>
                </a:tc>
                <a:tc>
                  <a:txBody>
                    <a:bodyPr/>
                    <a:lstStyle/>
                    <a:p>
                      <a:pPr indent="0" lvl="0" marL="107999" marR="0" rtl="0" algn="ctr">
                        <a:lnSpc>
                          <a:spcPct val="115000"/>
                        </a:lnSpc>
                        <a:spcBef>
                          <a:spcPts val="0"/>
                        </a:spcBef>
                        <a:spcAft>
                          <a:spcPts val="0"/>
                        </a:spcAft>
                        <a:buClr>
                          <a:srgbClr val="000000"/>
                        </a:buClr>
                        <a:buSzPts val="1500"/>
                        <a:buFont typeface="Arial"/>
                        <a:buNone/>
                      </a:pPr>
                      <a:r>
                        <a:rPr b="1" lang="it-IT" sz="1600">
                          <a:solidFill>
                            <a:srgbClr val="FFFFFF"/>
                          </a:solidFill>
                          <a:latin typeface="Century Gothic"/>
                          <a:ea typeface="Century Gothic"/>
                          <a:cs typeface="Century Gothic"/>
                          <a:sym typeface="Century Gothic"/>
                        </a:rPr>
                        <a:t>20%</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262626"/>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(n)*0.20</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(n)*0.20</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(n)*0.20</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r>
              <a:tr h="622400">
                <a:tc>
                  <a:txBody>
                    <a:bodyPr/>
                    <a:lstStyle/>
                    <a:p>
                      <a:pPr indent="0" lvl="0" marL="107999" marR="0" rtl="0" algn="l">
                        <a:lnSpc>
                          <a:spcPct val="115000"/>
                        </a:lnSpc>
                        <a:spcBef>
                          <a:spcPts val="0"/>
                        </a:spcBef>
                        <a:spcAft>
                          <a:spcPts val="0"/>
                        </a:spcAft>
                        <a:buClr>
                          <a:srgbClr val="000000"/>
                        </a:buClr>
                        <a:buSzPts val="1500"/>
                        <a:buFont typeface="Arial"/>
                        <a:buNone/>
                      </a:pPr>
                      <a:r>
                        <a:rPr b="1" lang="it-IT" sz="1600">
                          <a:solidFill>
                            <a:srgbClr val="FFFFFF"/>
                          </a:solidFill>
                          <a:latin typeface="Century Gothic"/>
                          <a:ea typeface="Century Gothic"/>
                          <a:cs typeface="Century Gothic"/>
                          <a:sym typeface="Century Gothic"/>
                        </a:rPr>
                        <a:t>Promotes sustainable and fair competition</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589"/>
                    </a:solidFill>
                  </a:tcPr>
                </a:tc>
                <a:tc>
                  <a:txBody>
                    <a:bodyPr/>
                    <a:lstStyle/>
                    <a:p>
                      <a:pPr indent="0" lvl="0" marL="107999" marR="0" rtl="0" algn="ctr">
                        <a:lnSpc>
                          <a:spcPct val="115000"/>
                        </a:lnSpc>
                        <a:spcBef>
                          <a:spcPts val="0"/>
                        </a:spcBef>
                        <a:spcAft>
                          <a:spcPts val="0"/>
                        </a:spcAft>
                        <a:buClr>
                          <a:srgbClr val="000000"/>
                        </a:buClr>
                        <a:buSzPts val="1500"/>
                        <a:buFont typeface="Arial"/>
                        <a:buNone/>
                      </a:pPr>
                      <a:r>
                        <a:rPr b="1" lang="it-IT" sz="1600">
                          <a:solidFill>
                            <a:srgbClr val="FFFFFF"/>
                          </a:solidFill>
                          <a:latin typeface="Century Gothic"/>
                          <a:ea typeface="Century Gothic"/>
                          <a:cs typeface="Century Gothic"/>
                          <a:sym typeface="Century Gothic"/>
                        </a:rPr>
                        <a:t>15%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262626"/>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(n)*0.15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(n)*0.15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(n)*0.15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r>
              <a:tr h="649775">
                <a:tc>
                  <a:txBody>
                    <a:bodyPr/>
                    <a:lstStyle/>
                    <a:p>
                      <a:pPr indent="0" lvl="0" marL="107999" marR="0" rtl="0" algn="l">
                        <a:lnSpc>
                          <a:spcPct val="115000"/>
                        </a:lnSpc>
                        <a:spcBef>
                          <a:spcPts val="0"/>
                        </a:spcBef>
                        <a:spcAft>
                          <a:spcPts val="0"/>
                        </a:spcAft>
                        <a:buClr>
                          <a:srgbClr val="000000"/>
                        </a:buClr>
                        <a:buSzPts val="1500"/>
                        <a:buFont typeface="Arial"/>
                        <a:buNone/>
                      </a:pPr>
                      <a:r>
                        <a:rPr b="1" lang="it-IT" sz="1600">
                          <a:solidFill>
                            <a:srgbClr val="FFFFFF"/>
                          </a:solidFill>
                          <a:latin typeface="Century Gothic"/>
                          <a:ea typeface="Century Gothic"/>
                          <a:cs typeface="Century Gothic"/>
                          <a:sym typeface="Century Gothic"/>
                        </a:rPr>
                        <a:t>Creates new business opportunities and growth</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88589"/>
                    </a:solidFill>
                  </a:tcPr>
                </a:tc>
                <a:tc>
                  <a:txBody>
                    <a:bodyPr/>
                    <a:lstStyle/>
                    <a:p>
                      <a:pPr indent="0" lvl="0" marL="107999" marR="0" rtl="0" algn="ctr">
                        <a:lnSpc>
                          <a:spcPct val="115000"/>
                        </a:lnSpc>
                        <a:spcBef>
                          <a:spcPts val="0"/>
                        </a:spcBef>
                        <a:spcAft>
                          <a:spcPts val="0"/>
                        </a:spcAft>
                        <a:buClr>
                          <a:srgbClr val="000000"/>
                        </a:buClr>
                        <a:buSzPts val="1500"/>
                        <a:buFont typeface="Arial"/>
                        <a:buNone/>
                      </a:pPr>
                      <a:r>
                        <a:rPr b="1" lang="it-IT" sz="1600">
                          <a:solidFill>
                            <a:srgbClr val="FFFFFF"/>
                          </a:solidFill>
                          <a:latin typeface="Century Gothic"/>
                          <a:ea typeface="Century Gothic"/>
                          <a:cs typeface="Century Gothic"/>
                          <a:sym typeface="Century Gothic"/>
                        </a:rPr>
                        <a:t>15%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262626"/>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(n)*0.15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(n)*0.15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c>
                  <a:txBody>
                    <a:bodyPr/>
                    <a:lstStyle/>
                    <a:p>
                      <a:pPr indent="0" lvl="0" marL="107999" rtl="0" algn="l">
                        <a:lnSpc>
                          <a:spcPct val="115000"/>
                        </a:lnSpc>
                        <a:spcBef>
                          <a:spcPts val="0"/>
                        </a:spcBef>
                        <a:spcAft>
                          <a:spcPts val="0"/>
                        </a:spcAft>
                        <a:buClr>
                          <a:schemeClr val="dk1"/>
                        </a:buClr>
                        <a:buSzPts val="1500"/>
                        <a:buFont typeface="Arial"/>
                        <a:buNone/>
                      </a:pPr>
                      <a:r>
                        <a:rPr b="1" lang="it-IT" sz="1600">
                          <a:solidFill>
                            <a:srgbClr val="FFFFFF"/>
                          </a:solidFill>
                          <a:latin typeface="Century Gothic"/>
                          <a:ea typeface="Century Gothic"/>
                          <a:cs typeface="Century Gothic"/>
                          <a:sym typeface="Century Gothic"/>
                        </a:rPr>
                        <a:t>(n)*0.15</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13787C">
                        <a:alpha val="53330"/>
                      </a:srgbClr>
                    </a:solidFill>
                  </a:tcPr>
                </a:tc>
              </a:tr>
              <a:tr h="622400">
                <a:tc>
                  <a:txBody>
                    <a:bodyPr/>
                    <a:lstStyle/>
                    <a:p>
                      <a:pPr indent="0" lvl="0" marL="107999" marR="0" rtl="0" algn="l">
                        <a:lnSpc>
                          <a:spcPct val="115000"/>
                        </a:lnSpc>
                        <a:spcBef>
                          <a:spcPts val="0"/>
                        </a:spcBef>
                        <a:spcAft>
                          <a:spcPts val="0"/>
                        </a:spcAft>
                        <a:buClr>
                          <a:srgbClr val="000000"/>
                        </a:buClr>
                        <a:buSzPts val="1500"/>
                        <a:buFont typeface="Arial"/>
                        <a:buNone/>
                      </a:pPr>
                      <a:r>
                        <a:rPr b="1" lang="it-IT" sz="1600">
                          <a:solidFill>
                            <a:srgbClr val="F3F3F3"/>
                          </a:solidFill>
                          <a:latin typeface="Century Gothic"/>
                          <a:ea typeface="Century Gothic"/>
                          <a:cs typeface="Century Gothic"/>
                          <a:sym typeface="Century Gothic"/>
                        </a:rPr>
                        <a:t>                                          Option selection score/rating: </a:t>
                      </a:r>
                      <a:endParaRPr b="1" sz="1600">
                        <a:solidFill>
                          <a:srgbClr val="F3F3F3"/>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262626"/>
                    </a:solidFill>
                  </a:tcPr>
                </a:tc>
                <a:tc>
                  <a:txBody>
                    <a:bodyPr/>
                    <a:lstStyle/>
                    <a:p>
                      <a:pPr indent="0" lvl="0" marL="107999" marR="0" rtl="0" algn="ctr">
                        <a:lnSpc>
                          <a:spcPct val="115000"/>
                        </a:lnSpc>
                        <a:spcBef>
                          <a:spcPts val="0"/>
                        </a:spcBef>
                        <a:spcAft>
                          <a:spcPts val="0"/>
                        </a:spcAft>
                        <a:buClr>
                          <a:srgbClr val="000000"/>
                        </a:buClr>
                        <a:buSzPts val="1500"/>
                        <a:buFont typeface="Arial"/>
                        <a:buNone/>
                      </a:pPr>
                      <a:r>
                        <a:rPr b="1" lang="it-IT" sz="1600">
                          <a:solidFill>
                            <a:srgbClr val="F3F3F3"/>
                          </a:solidFill>
                          <a:latin typeface="Century Gothic"/>
                          <a:ea typeface="Century Gothic"/>
                          <a:cs typeface="Century Gothic"/>
                          <a:sym typeface="Century Gothic"/>
                        </a:rPr>
                        <a:t>100%</a:t>
                      </a:r>
                      <a:endParaRPr b="1" sz="1600">
                        <a:solidFill>
                          <a:srgbClr val="F3F3F3"/>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262626"/>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274E13"/>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274E13"/>
                    </a:solidFill>
                  </a:tcPr>
                </a:tc>
                <a:tc>
                  <a:txBody>
                    <a:bodyPr/>
                    <a:lstStyle/>
                    <a:p>
                      <a:pPr indent="0" lvl="0" marL="107999" marR="0" rtl="0" algn="l">
                        <a:lnSpc>
                          <a:spcPct val="115000"/>
                        </a:lnSpc>
                        <a:spcBef>
                          <a:spcPts val="0"/>
                        </a:spcBef>
                        <a:spcAft>
                          <a:spcPts val="0"/>
                        </a:spcAft>
                        <a:buClr>
                          <a:srgbClr val="000000"/>
                        </a:buClr>
                        <a:buSzPts val="1500"/>
                        <a:buFont typeface="Arial"/>
                        <a:buNone/>
                      </a:pPr>
                      <a:r>
                        <a:t/>
                      </a:r>
                      <a:endParaRPr b="1" sz="1600">
                        <a:solidFill>
                          <a:srgbClr val="FFFFFF"/>
                        </a:solidFill>
                        <a:latin typeface="Century Gothic"/>
                        <a:ea typeface="Century Gothic"/>
                        <a:cs typeface="Century Gothic"/>
                        <a:sym typeface="Century Gothic"/>
                      </a:endParaRPr>
                    </a:p>
                  </a:txBody>
                  <a:tcPr marT="126000" marB="19050" marR="28575" marL="28575" anchor="ctr">
                    <a:lnL cap="flat" cmpd="sng" w="76200">
                      <a:solidFill>
                        <a:srgbClr val="FFFFFF"/>
                      </a:solidFill>
                      <a:prstDash val="solid"/>
                      <a:round/>
                      <a:headEnd len="sm" w="sm" type="none"/>
                      <a:tailEnd len="sm" w="sm" type="none"/>
                    </a:lnL>
                    <a:lnR cap="flat" cmpd="sng" w="76200">
                      <a:solidFill>
                        <a:srgbClr val="FFFFFF"/>
                      </a:solidFill>
                      <a:prstDash val="solid"/>
                      <a:round/>
                      <a:headEnd len="sm" w="sm" type="none"/>
                      <a:tailEnd len="sm" w="sm" type="none"/>
                    </a:lnR>
                    <a:lnT cap="flat" cmpd="sng" w="76200">
                      <a:solidFill>
                        <a:srgbClr val="FFFFFF"/>
                      </a:solidFill>
                      <a:prstDash val="solid"/>
                      <a:round/>
                      <a:headEnd len="sm" w="sm" type="none"/>
                      <a:tailEnd len="sm" w="sm" type="none"/>
                    </a:lnT>
                    <a:lnB cap="flat" cmpd="sng" w="76200">
                      <a:solidFill>
                        <a:srgbClr val="FFFFFF"/>
                      </a:solidFill>
                      <a:prstDash val="solid"/>
                      <a:round/>
                      <a:headEnd len="sm" w="sm" type="none"/>
                      <a:tailEnd len="sm" w="sm" type="none"/>
                    </a:lnB>
                    <a:solidFill>
                      <a:srgbClr val="274E13"/>
                    </a:solidFill>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g1064da25268_3_127"/>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23" name="Google Shape;323;g1064da25268_3_127"/>
          <p:cNvGrpSpPr/>
          <p:nvPr/>
        </p:nvGrpSpPr>
        <p:grpSpPr>
          <a:xfrm flipH="1">
            <a:off x="4308383" y="-76362"/>
            <a:ext cx="7883467" cy="6858000"/>
            <a:chOff x="0" y="0"/>
            <a:chExt cx="7883467" cy="6858000"/>
          </a:xfrm>
        </p:grpSpPr>
        <p:sp>
          <p:nvSpPr>
            <p:cNvPr id="324" name="Google Shape;324;g1064da25268_3_12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25" name="Google Shape;325;g1064da25268_3_12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26" name="Google Shape;326;g1064da25268_3_12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27" name="Google Shape;327;g1064da25268_3_127"/>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28" name="Google Shape;328;g1064da25268_3_127"/>
          <p:cNvSpPr txBox="1"/>
          <p:nvPr/>
        </p:nvSpPr>
        <p:spPr>
          <a:xfrm>
            <a:off x="263550" y="2161300"/>
            <a:ext cx="11664900" cy="41979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chemeClr val="dk1"/>
                </a:solidFill>
                <a:latin typeface="Century Gothic"/>
                <a:ea typeface="Century Gothic"/>
                <a:cs typeface="Century Gothic"/>
                <a:sym typeface="Century Gothic"/>
              </a:rPr>
              <a:t>Activity 3 - Verbal team idea presentation: </a:t>
            </a:r>
            <a:endParaRPr b="1"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b="0" i="0" lang="it-IT" sz="2000" u="none" cap="none" strike="noStrike">
                <a:solidFill>
                  <a:schemeClr val="dk1"/>
                </a:solidFill>
                <a:latin typeface="Century Gothic"/>
                <a:ea typeface="Century Gothic"/>
                <a:cs typeface="Century Gothic"/>
                <a:sym typeface="Century Gothic"/>
              </a:rPr>
              <a:t>As a team, create slides to show your findings for Activity 1 and 2.</a:t>
            </a:r>
            <a:endParaRPr b="0" i="0" sz="2000" u="none" cap="none" strike="noStrike">
              <a:solidFill>
                <a:schemeClr val="dk1"/>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b="0" i="0" lang="it-IT" sz="2000" u="none" cap="none" strike="noStrike">
                <a:solidFill>
                  <a:schemeClr val="dk1"/>
                </a:solidFill>
                <a:latin typeface="Century Gothic"/>
                <a:ea typeface="Century Gothic"/>
                <a:cs typeface="Century Gothic"/>
                <a:sym typeface="Century Gothic"/>
              </a:rPr>
              <a:t>Each team should appoint a spokesperson to present on behalf of their team. </a:t>
            </a:r>
            <a:endParaRPr b="0" i="0" sz="2000" u="none" cap="none" strike="noStrike">
              <a:solidFill>
                <a:schemeClr val="dk1"/>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AutoNum type="arabicPeriod"/>
            </a:pPr>
            <a:r>
              <a:rPr b="0" i="0" lang="it-IT" sz="2000" u="none" cap="none" strike="noStrike">
                <a:solidFill>
                  <a:schemeClr val="dk1"/>
                </a:solidFill>
                <a:latin typeface="Century Gothic"/>
                <a:ea typeface="Century Gothic"/>
                <a:cs typeface="Century Gothic"/>
                <a:sym typeface="Century Gothic"/>
              </a:rPr>
              <a:t>Team members should prepare to address questions and further the discussion.</a:t>
            </a:r>
            <a:endParaRPr b="0"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rgbClr val="188185"/>
                </a:solidFill>
                <a:latin typeface="Century Gothic"/>
                <a:ea typeface="Century Gothic"/>
                <a:cs typeface="Century Gothic"/>
                <a:sym typeface="Century Gothic"/>
              </a:rPr>
              <a:t>Reflection: </a:t>
            </a:r>
            <a:r>
              <a:rPr b="0" i="0" lang="it-IT" sz="2000" u="none" cap="none" strike="noStrike">
                <a:solidFill>
                  <a:schemeClr val="dk1"/>
                </a:solidFill>
                <a:latin typeface="Century Gothic"/>
                <a:ea typeface="Century Gothic"/>
                <a:cs typeface="Century Gothic"/>
                <a:sym typeface="Century Gothic"/>
              </a:rPr>
              <a:t>Participants should be encouraged to take a picture of the various contributions showcased (or share files), to add to their individual e-journal and reflect on in 100 words.</a:t>
            </a:r>
            <a:endParaRPr b="0" i="0" sz="2000" u="none" cap="none" strike="noStrike">
              <a:solidFill>
                <a:schemeClr val="dk1"/>
              </a:solidFill>
              <a:latin typeface="Century Gothic"/>
              <a:ea typeface="Century Gothic"/>
              <a:cs typeface="Century Gothic"/>
              <a:sym typeface="Century Gothic"/>
            </a:endParaRPr>
          </a:p>
        </p:txBody>
      </p:sp>
      <p:sp>
        <p:nvSpPr>
          <p:cNvPr id="329" name="Google Shape;329;g1064da25268_3_127"/>
          <p:cNvSpPr/>
          <p:nvPr/>
        </p:nvSpPr>
        <p:spPr>
          <a:xfrm>
            <a:off x="9677400" y="1053675"/>
            <a:ext cx="2026200" cy="1953600"/>
          </a:xfrm>
          <a:prstGeom prst="ellipse">
            <a:avLst/>
          </a:prstGeom>
          <a:solidFill>
            <a:srgbClr val="188185"/>
          </a:solidFill>
          <a:ln cap="flat" cmpd="sng" w="9525">
            <a:solidFill>
              <a:srgbClr val="188185"/>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it-IT" sz="2600" u="none" cap="none" strike="noStrike">
                <a:solidFill>
                  <a:srgbClr val="FFFFFF"/>
                </a:solidFill>
                <a:latin typeface="Century Gothic"/>
                <a:ea typeface="Century Gothic"/>
                <a:cs typeface="Century Gothic"/>
                <a:sym typeface="Century Gothic"/>
              </a:rPr>
              <a:t>30 minutes</a:t>
            </a:r>
            <a:endParaRPr b="1" i="0" sz="2600" u="none" cap="none" strike="noStrike">
              <a:solidFill>
                <a:srgbClr val="FFFFFF"/>
              </a:solidFill>
              <a:latin typeface="Century Gothic"/>
              <a:ea typeface="Century Gothic"/>
              <a:cs typeface="Century Gothic"/>
              <a:sym typeface="Century Gothic"/>
            </a:endParaRPr>
          </a:p>
        </p:txBody>
      </p:sp>
      <p:pic>
        <p:nvPicPr>
          <p:cNvPr id="330" name="Google Shape;330;g1064da25268_3_127"/>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331" name="Google Shape;331;g1064da25268_3_127"/>
          <p:cNvSpPr txBox="1"/>
          <p:nvPr/>
        </p:nvSpPr>
        <p:spPr>
          <a:xfrm>
            <a:off x="263550" y="1129875"/>
            <a:ext cx="8969400" cy="1655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3600"/>
              <a:buFont typeface="Arial"/>
              <a:buNone/>
            </a:pPr>
            <a:r>
              <a:rPr b="1" lang="it-IT" sz="3600">
                <a:solidFill>
                  <a:schemeClr val="dk1"/>
                </a:solidFill>
                <a:latin typeface="Century Gothic"/>
                <a:ea typeface="Century Gothic"/>
                <a:cs typeface="Century Gothic"/>
                <a:sym typeface="Century Gothic"/>
              </a:rPr>
              <a:t>Activity 3 instruction</a:t>
            </a:r>
            <a:endParaRPr b="1" sz="3600">
              <a:latin typeface="Century Gothic"/>
              <a:ea typeface="Century Gothic"/>
              <a:cs typeface="Century Gothic"/>
              <a:sym typeface="Century Gothic"/>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g106cabe4cfe_0_42"/>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37" name="Google Shape;337;g106cabe4cfe_0_42"/>
          <p:cNvGrpSpPr/>
          <p:nvPr/>
        </p:nvGrpSpPr>
        <p:grpSpPr>
          <a:xfrm flipH="1">
            <a:off x="4308383" y="-76362"/>
            <a:ext cx="7883467" cy="6858000"/>
            <a:chOff x="0" y="0"/>
            <a:chExt cx="7883467" cy="6858000"/>
          </a:xfrm>
        </p:grpSpPr>
        <p:sp>
          <p:nvSpPr>
            <p:cNvPr id="338" name="Google Shape;338;g106cabe4cfe_0_4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39" name="Google Shape;339;g106cabe4cfe_0_4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40" name="Google Shape;340;g106cabe4cfe_0_4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41" name="Google Shape;341;g106cabe4cfe_0_42"/>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42" name="Google Shape;342;g106cabe4cfe_0_42"/>
          <p:cNvSpPr txBox="1"/>
          <p:nvPr/>
        </p:nvSpPr>
        <p:spPr>
          <a:xfrm>
            <a:off x="245250" y="1936272"/>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Debriefing</a:t>
            </a:r>
            <a:endParaRPr b="0" i="1" sz="3600" u="none" cap="none" strike="noStrike">
              <a:solidFill>
                <a:srgbClr val="262626"/>
              </a:solidFill>
              <a:latin typeface="Century Gothic"/>
              <a:ea typeface="Century Gothic"/>
              <a:cs typeface="Century Gothic"/>
              <a:sym typeface="Century Gothic"/>
            </a:endParaRPr>
          </a:p>
        </p:txBody>
      </p:sp>
      <p:pic>
        <p:nvPicPr>
          <p:cNvPr id="343" name="Google Shape;343;g106cabe4cfe_0_42"/>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344" name="Google Shape;344;g106cabe4cfe_0_42"/>
          <p:cNvSpPr txBox="1"/>
          <p:nvPr/>
        </p:nvSpPr>
        <p:spPr>
          <a:xfrm>
            <a:off x="7168825" y="5944075"/>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https://www.instagram.com/p/CXROqPRo_mf/</a:t>
            </a:r>
            <a:endParaRPr b="0" i="0" sz="800" u="none" cap="none" strike="noStrike">
              <a:solidFill>
                <a:srgbClr val="000000"/>
              </a:solidFill>
              <a:latin typeface="Century Gothic"/>
              <a:ea typeface="Century Gothic"/>
              <a:cs typeface="Century Gothic"/>
              <a:sym typeface="Century Gothic"/>
            </a:endParaRPr>
          </a:p>
        </p:txBody>
      </p:sp>
      <p:pic>
        <p:nvPicPr>
          <p:cNvPr id="345" name="Google Shape;345;g106cabe4cfe_0_42"/>
          <p:cNvPicPr preferRelativeResize="0"/>
          <p:nvPr/>
        </p:nvPicPr>
        <p:blipFill rotWithShape="1">
          <a:blip r:embed="rId5">
            <a:alphaModFix/>
          </a:blip>
          <a:srcRect b="0" l="0" r="0" t="1652"/>
          <a:stretch/>
        </p:blipFill>
        <p:spPr>
          <a:xfrm>
            <a:off x="7434975" y="1475425"/>
            <a:ext cx="4255501" cy="4163625"/>
          </a:xfrm>
          <a:prstGeom prst="rect">
            <a:avLst/>
          </a:prstGeom>
          <a:noFill/>
          <a:ln>
            <a:noFill/>
          </a:ln>
        </p:spPr>
      </p:pic>
      <p:sp>
        <p:nvSpPr>
          <p:cNvPr id="346" name="Google Shape;346;g106cabe4cfe_0_42"/>
          <p:cNvSpPr/>
          <p:nvPr/>
        </p:nvSpPr>
        <p:spPr>
          <a:xfrm>
            <a:off x="7445625" y="14754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g106cabe4cfe_0_42"/>
          <p:cNvSpPr txBox="1"/>
          <p:nvPr/>
        </p:nvSpPr>
        <p:spPr>
          <a:xfrm>
            <a:off x="245250" y="2632550"/>
            <a:ext cx="7134000" cy="3254400"/>
          </a:xfrm>
          <a:prstGeom prst="rect">
            <a:avLst/>
          </a:prstGeom>
          <a:noFill/>
          <a:ln>
            <a:noFill/>
          </a:ln>
        </p:spPr>
        <p:txBody>
          <a:bodyPr anchorCtr="0" anchor="ctr" bIns="91425" lIns="91425" spcFirstLastPara="1" rIns="91425" wrap="square" tIns="91425">
            <a:noAutofit/>
          </a:bodyPr>
          <a:lstStyle/>
          <a:p>
            <a:pPr indent="-355600" lvl="0" marL="457200" marR="0" rtl="0" algn="l">
              <a:lnSpc>
                <a:spcPct val="100000"/>
              </a:lnSpc>
              <a:spcBef>
                <a:spcPts val="1100"/>
              </a:spcBef>
              <a:spcAft>
                <a:spcPts val="0"/>
              </a:spcAft>
              <a:buClr>
                <a:srgbClr val="188185"/>
              </a:buClr>
              <a:buSzPts val="2000"/>
              <a:buFont typeface="Century Gothic"/>
              <a:buChar char="●"/>
            </a:pPr>
            <a:r>
              <a:rPr lang="it-IT" sz="2000">
                <a:solidFill>
                  <a:srgbClr val="000000"/>
                </a:solidFill>
                <a:latin typeface="Century Gothic"/>
                <a:ea typeface="Century Gothic"/>
                <a:cs typeface="Century Gothic"/>
                <a:sym typeface="Century Gothic"/>
              </a:rPr>
              <a:t>Trainers wraps up the session by running a </a:t>
            </a:r>
            <a:r>
              <a:rPr b="1" lang="it-IT" sz="2000">
                <a:solidFill>
                  <a:srgbClr val="188185"/>
                </a:solidFill>
                <a:latin typeface="Century Gothic"/>
                <a:ea typeface="Century Gothic"/>
                <a:cs typeface="Century Gothic"/>
                <a:sym typeface="Century Gothic"/>
              </a:rPr>
              <a:t>questions and answers session</a:t>
            </a:r>
            <a:r>
              <a:rPr lang="it-IT" sz="2000">
                <a:solidFill>
                  <a:srgbClr val="000000"/>
                </a:solidFill>
                <a:latin typeface="Century Gothic"/>
                <a:ea typeface="Century Gothic"/>
                <a:cs typeface="Century Gothic"/>
                <a:sym typeface="Century Gothic"/>
              </a:rPr>
              <a:t> to identify gaps in knowledge and addresses them.</a:t>
            </a:r>
            <a:endParaRPr sz="2000">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lang="it-IT" sz="2000">
                <a:solidFill>
                  <a:srgbClr val="000000"/>
                </a:solidFill>
                <a:latin typeface="Century Gothic"/>
                <a:ea typeface="Century Gothic"/>
                <a:cs typeface="Century Gothic"/>
                <a:sym typeface="Century Gothic"/>
              </a:rPr>
              <a:t>Trainers briefs participants about </a:t>
            </a:r>
            <a:r>
              <a:rPr b="1" lang="it-IT" sz="2000">
                <a:solidFill>
                  <a:srgbClr val="188185"/>
                </a:solidFill>
                <a:latin typeface="Century Gothic"/>
                <a:ea typeface="Century Gothic"/>
                <a:cs typeface="Century Gothic"/>
                <a:sym typeface="Century Gothic"/>
              </a:rPr>
              <a:t>Activity 4</a:t>
            </a:r>
            <a:r>
              <a:rPr lang="it-IT" sz="2000">
                <a:solidFill>
                  <a:srgbClr val="000000"/>
                </a:solidFill>
                <a:latin typeface="Century Gothic"/>
                <a:ea typeface="Century Gothic"/>
                <a:cs typeface="Century Gothic"/>
                <a:sym typeface="Century Gothic"/>
              </a:rPr>
              <a:t> which is optional homework.</a:t>
            </a:r>
            <a:endParaRPr sz="2000">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lang="it-IT" sz="2000">
                <a:solidFill>
                  <a:srgbClr val="000000"/>
                </a:solidFill>
                <a:latin typeface="Century Gothic"/>
                <a:ea typeface="Century Gothic"/>
                <a:cs typeface="Century Gothic"/>
                <a:sym typeface="Century Gothic"/>
              </a:rPr>
              <a:t>Participants </a:t>
            </a:r>
            <a:r>
              <a:rPr b="1" lang="it-IT" sz="2000">
                <a:solidFill>
                  <a:srgbClr val="188185"/>
                </a:solidFill>
                <a:latin typeface="Century Gothic"/>
                <a:ea typeface="Century Gothic"/>
                <a:cs typeface="Century Gothic"/>
                <a:sym typeface="Century Gothic"/>
              </a:rPr>
              <a:t>complete training evaluation form</a:t>
            </a:r>
            <a:r>
              <a:rPr lang="it-IT" sz="2000">
                <a:solidFill>
                  <a:srgbClr val="000000"/>
                </a:solidFill>
                <a:latin typeface="Century Gothic"/>
                <a:ea typeface="Century Gothic"/>
                <a:cs typeface="Century Gothic"/>
                <a:sym typeface="Century Gothic"/>
              </a:rPr>
              <a:t>. </a:t>
            </a:r>
            <a:endParaRPr sz="2000">
              <a:solidFill>
                <a:srgbClr val="000000"/>
              </a:solidFill>
              <a:latin typeface="Century Gothic"/>
              <a:ea typeface="Century Gothic"/>
              <a:cs typeface="Century Gothic"/>
              <a:sym typeface="Century Gothic"/>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g106cabe4cfe_0_58"/>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3" name="Google Shape;353;g106cabe4cfe_0_58"/>
          <p:cNvSpPr txBox="1"/>
          <p:nvPr>
            <p:ph type="title"/>
          </p:nvPr>
        </p:nvSpPr>
        <p:spPr>
          <a:xfrm>
            <a:off x="860950" y="2494350"/>
            <a:ext cx="5082900" cy="1869300"/>
          </a:xfrm>
          <a:prstGeom prst="rect">
            <a:avLst/>
          </a:prstGeom>
          <a:noFill/>
          <a:ln>
            <a:noFill/>
          </a:ln>
        </p:spPr>
        <p:txBody>
          <a:bodyPr anchorCtr="0" anchor="b" bIns="91425" lIns="109725" spcFirstLastPara="1" rIns="109725" wrap="square" tIns="109725">
            <a:noAutofit/>
          </a:bodyPr>
          <a:lstStyle/>
          <a:p>
            <a:pPr indent="0" lvl="0" marL="0" rtl="0" algn="ctr">
              <a:lnSpc>
                <a:spcPct val="100000"/>
              </a:lnSpc>
              <a:spcBef>
                <a:spcPts val="0"/>
              </a:spcBef>
              <a:spcAft>
                <a:spcPts val="0"/>
              </a:spcAft>
              <a:buClr>
                <a:srgbClr val="3F3F3F"/>
              </a:buClr>
              <a:buSzPts val="3556"/>
              <a:buFont typeface="Arial"/>
              <a:buNone/>
            </a:pPr>
            <a:r>
              <a:rPr lang="it-IT" sz="5600">
                <a:solidFill>
                  <a:srgbClr val="188589"/>
                </a:solidFill>
              </a:rPr>
              <a:t>Any questions?</a:t>
            </a:r>
            <a:endParaRPr sz="5600">
              <a:solidFill>
                <a:srgbClr val="188589"/>
              </a:solidFill>
            </a:endParaRPr>
          </a:p>
        </p:txBody>
      </p:sp>
      <p:sp>
        <p:nvSpPr>
          <p:cNvPr id="354" name="Google Shape;354;g106cabe4cfe_0_58"/>
          <p:cNvSpPr/>
          <p:nvPr/>
        </p:nvSpPr>
        <p:spPr>
          <a:xfrm>
            <a:off x="6504167" y="0"/>
            <a:ext cx="5687681" cy="5708856"/>
          </a:xfrm>
          <a:custGeom>
            <a:rect b="b" l="l" r="r" t="t"/>
            <a:pathLst>
              <a:path extrusionOk="0" h="5708856" w="5687681">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5" name="Google Shape;355;g106cabe4cfe_0_58"/>
          <p:cNvSpPr/>
          <p:nvPr/>
        </p:nvSpPr>
        <p:spPr>
          <a:xfrm>
            <a:off x="6325450" y="0"/>
            <a:ext cx="5870598" cy="5788550"/>
          </a:xfrm>
          <a:custGeom>
            <a:rect b="b" l="l" r="r" t="t"/>
            <a:pathLst>
              <a:path extrusionOk="0" h="5788550" w="5798121">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6" name="Google Shape;356;g106cabe4cfe_0_58"/>
          <p:cNvSpPr/>
          <p:nvPr/>
        </p:nvSpPr>
        <p:spPr>
          <a:xfrm>
            <a:off x="6623734" y="0"/>
            <a:ext cx="5568114" cy="5577748"/>
          </a:xfrm>
          <a:custGeom>
            <a:rect b="b" l="l" r="r" t="t"/>
            <a:pathLst>
              <a:path extrusionOk="0" h="5577748" w="5568114">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pic>
        <p:nvPicPr>
          <p:cNvPr id="357" name="Google Shape;357;g106cabe4cfe_0_58"/>
          <p:cNvPicPr preferRelativeResize="0"/>
          <p:nvPr>
            <p:ph idx="1" type="body"/>
          </p:nvPr>
        </p:nvPicPr>
        <p:blipFill rotWithShape="1">
          <a:blip r:embed="rId3">
            <a:alphaModFix/>
          </a:blip>
          <a:srcRect b="0" l="0" r="0" t="0"/>
          <a:stretch/>
        </p:blipFill>
        <p:spPr>
          <a:xfrm>
            <a:off x="7110350" y="2126399"/>
            <a:ext cx="4795200" cy="1282800"/>
          </a:xfrm>
          <a:prstGeom prst="rect">
            <a:avLst/>
          </a:prstGeom>
          <a:noFill/>
          <a:ln>
            <a:noFill/>
          </a:ln>
        </p:spPr>
      </p:pic>
      <p:pic>
        <p:nvPicPr>
          <p:cNvPr descr="Immagine che contiene testo&#10;&#10;Descrizione generata automaticamente" id="358" name="Google Shape;358;g106cabe4cfe_0_58"/>
          <p:cNvPicPr preferRelativeResize="0"/>
          <p:nvPr/>
        </p:nvPicPr>
        <p:blipFill rotWithShape="1">
          <a:blip r:embed="rId4">
            <a:alphaModFix/>
          </a:blip>
          <a:srcRect b="0" l="0" r="0" t="0"/>
          <a:stretch/>
        </p:blipFill>
        <p:spPr>
          <a:xfrm>
            <a:off x="7814515" y="5681348"/>
            <a:ext cx="4496494" cy="1282669"/>
          </a:xfrm>
          <a:prstGeom prst="rect">
            <a:avLst/>
          </a:prstGeom>
          <a:noFill/>
          <a:ln>
            <a:noFill/>
          </a:ln>
        </p:spPr>
      </p:pic>
      <p:sp>
        <p:nvSpPr>
          <p:cNvPr id="359" name="Google Shape;359;g106cabe4cfe_0_58"/>
          <p:cNvSpPr txBox="1"/>
          <p:nvPr/>
        </p:nvSpPr>
        <p:spPr>
          <a:xfrm>
            <a:off x="1004018" y="6037177"/>
            <a:ext cx="5205900" cy="7080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OUTSIDE - Open commUniTies for SustaInable DevelopmEnt Nr. 2020-1-IT02-KA201-079803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t/>
            </a:r>
            <a:endParaRPr b="0" i="1" sz="800" u="none" cap="none" strike="noStrike">
              <a:solidFill>
                <a:schemeClr val="dk1"/>
              </a:solidFill>
              <a:latin typeface="Arial"/>
              <a:ea typeface="Arial"/>
              <a:cs typeface="Arial"/>
              <a:sym typeface="Arial"/>
            </a:endParaRPr>
          </a:p>
        </p:txBody>
      </p:sp>
      <p:pic>
        <p:nvPicPr>
          <p:cNvPr id="360" name="Google Shape;360;g106cabe4cfe_0_58"/>
          <p:cNvPicPr preferRelativeResize="0"/>
          <p:nvPr/>
        </p:nvPicPr>
        <p:blipFill rotWithShape="1">
          <a:blip r:embed="rId5">
            <a:alphaModFix/>
          </a:blip>
          <a:srcRect b="0" l="0" r="0" t="0"/>
          <a:stretch/>
        </p:blipFill>
        <p:spPr>
          <a:xfrm>
            <a:off x="8155764" y="4536279"/>
            <a:ext cx="432987" cy="432987"/>
          </a:xfrm>
          <a:prstGeom prst="rect">
            <a:avLst/>
          </a:prstGeom>
          <a:noFill/>
          <a:ln>
            <a:noFill/>
          </a:ln>
        </p:spPr>
      </p:pic>
      <p:pic>
        <p:nvPicPr>
          <p:cNvPr id="361" name="Google Shape;361;g106cabe4cfe_0_58"/>
          <p:cNvPicPr preferRelativeResize="0"/>
          <p:nvPr/>
        </p:nvPicPr>
        <p:blipFill rotWithShape="1">
          <a:blip r:embed="rId6">
            <a:alphaModFix/>
          </a:blip>
          <a:srcRect b="0" l="0" r="0" t="0"/>
          <a:stretch/>
        </p:blipFill>
        <p:spPr>
          <a:xfrm flipH="1">
            <a:off x="9896006" y="4480283"/>
            <a:ext cx="690044" cy="517533"/>
          </a:xfrm>
          <a:prstGeom prst="rect">
            <a:avLst/>
          </a:prstGeom>
          <a:noFill/>
          <a:ln>
            <a:noFill/>
          </a:ln>
        </p:spPr>
      </p:pic>
      <p:pic>
        <p:nvPicPr>
          <p:cNvPr id="362" name="Google Shape;362;g106cabe4cfe_0_58"/>
          <p:cNvPicPr preferRelativeResize="0"/>
          <p:nvPr/>
        </p:nvPicPr>
        <p:blipFill rotWithShape="1">
          <a:blip r:embed="rId7">
            <a:alphaModFix/>
          </a:blip>
          <a:srcRect b="0" l="0" r="0" t="0"/>
          <a:stretch/>
        </p:blipFill>
        <p:spPr>
          <a:xfrm>
            <a:off x="8910468" y="4628106"/>
            <a:ext cx="856625" cy="249331"/>
          </a:xfrm>
          <a:prstGeom prst="rect">
            <a:avLst/>
          </a:prstGeom>
          <a:noFill/>
          <a:ln>
            <a:noFill/>
          </a:ln>
        </p:spPr>
      </p:pic>
      <p:pic>
        <p:nvPicPr>
          <p:cNvPr id="363" name="Google Shape;363;g106cabe4cfe_0_58"/>
          <p:cNvPicPr preferRelativeResize="0"/>
          <p:nvPr/>
        </p:nvPicPr>
        <p:blipFill rotWithShape="1">
          <a:blip r:embed="rId8">
            <a:alphaModFix/>
          </a:blip>
          <a:srcRect b="0" l="0" r="0" t="0"/>
          <a:stretch/>
        </p:blipFill>
        <p:spPr>
          <a:xfrm>
            <a:off x="9408869" y="4943061"/>
            <a:ext cx="703841" cy="703841"/>
          </a:xfrm>
          <a:prstGeom prst="rect">
            <a:avLst/>
          </a:prstGeom>
          <a:noFill/>
          <a:ln>
            <a:noFill/>
          </a:ln>
        </p:spPr>
      </p:pic>
      <p:pic>
        <p:nvPicPr>
          <p:cNvPr id="364" name="Google Shape;364;g106cabe4cfe_0_58"/>
          <p:cNvPicPr preferRelativeResize="0"/>
          <p:nvPr/>
        </p:nvPicPr>
        <p:blipFill rotWithShape="1">
          <a:blip r:embed="rId9">
            <a:alphaModFix/>
          </a:blip>
          <a:srcRect b="0" l="0" r="0" t="0"/>
          <a:stretch/>
        </p:blipFill>
        <p:spPr>
          <a:xfrm>
            <a:off x="8752670" y="3877114"/>
            <a:ext cx="340650" cy="623789"/>
          </a:xfrm>
          <a:prstGeom prst="rect">
            <a:avLst/>
          </a:prstGeom>
          <a:noFill/>
          <a:ln>
            <a:noFill/>
          </a:ln>
        </p:spPr>
      </p:pic>
      <p:pic>
        <p:nvPicPr>
          <p:cNvPr id="365" name="Google Shape;365;g106cabe4cfe_0_58"/>
          <p:cNvPicPr preferRelativeResize="0"/>
          <p:nvPr/>
        </p:nvPicPr>
        <p:blipFill rotWithShape="1">
          <a:blip r:embed="rId10">
            <a:alphaModFix/>
          </a:blip>
          <a:srcRect b="0" l="0" r="0" t="0"/>
          <a:stretch/>
        </p:blipFill>
        <p:spPr>
          <a:xfrm>
            <a:off x="10440804" y="3864309"/>
            <a:ext cx="520727" cy="623788"/>
          </a:xfrm>
          <a:prstGeom prst="rect">
            <a:avLst/>
          </a:prstGeom>
          <a:noFill/>
          <a:ln>
            <a:noFill/>
          </a:ln>
        </p:spPr>
      </p:pic>
      <p:pic>
        <p:nvPicPr>
          <p:cNvPr id="366" name="Google Shape;366;g106cabe4cfe_0_58"/>
          <p:cNvPicPr preferRelativeResize="0"/>
          <p:nvPr/>
        </p:nvPicPr>
        <p:blipFill rotWithShape="1">
          <a:blip r:embed="rId11">
            <a:alphaModFix/>
          </a:blip>
          <a:srcRect b="0" l="0" r="0" t="0"/>
          <a:stretch/>
        </p:blipFill>
        <p:spPr>
          <a:xfrm>
            <a:off x="9503401" y="3915374"/>
            <a:ext cx="537852" cy="530727"/>
          </a:xfrm>
          <a:prstGeom prst="rect">
            <a:avLst/>
          </a:prstGeom>
          <a:noFill/>
          <a:ln>
            <a:noFill/>
          </a:ln>
        </p:spPr>
      </p:pic>
      <p:pic>
        <p:nvPicPr>
          <p:cNvPr id="367" name="Google Shape;367;g106cabe4cfe_0_58"/>
          <p:cNvPicPr preferRelativeResize="0"/>
          <p:nvPr/>
        </p:nvPicPr>
        <p:blipFill rotWithShape="1">
          <a:blip r:embed="rId12">
            <a:alphaModFix/>
          </a:blip>
          <a:srcRect b="0" l="0" r="0" t="0"/>
          <a:stretch/>
        </p:blipFill>
        <p:spPr>
          <a:xfrm>
            <a:off x="7821356" y="3915374"/>
            <a:ext cx="521233" cy="521233"/>
          </a:xfrm>
          <a:prstGeom prst="rect">
            <a:avLst/>
          </a:prstGeom>
          <a:noFill/>
          <a:ln>
            <a:noFill/>
          </a:ln>
        </p:spPr>
      </p:pic>
      <p:pic>
        <p:nvPicPr>
          <p:cNvPr id="368" name="Google Shape;368;g106cabe4cfe_0_58"/>
          <p:cNvPicPr preferRelativeResize="0"/>
          <p:nvPr/>
        </p:nvPicPr>
        <p:blipFill rotWithShape="1">
          <a:blip r:embed="rId13">
            <a:alphaModFix/>
          </a:blip>
          <a:srcRect b="0" l="0" r="0" t="0"/>
          <a:stretch/>
        </p:blipFill>
        <p:spPr>
          <a:xfrm>
            <a:off x="8676762" y="4968825"/>
            <a:ext cx="517534" cy="51753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ketchLinesVTI">
  <a:themeElements>
    <a:clrScheme name="AnalogousFromDarkSeedLeftStep">
      <a:dk1>
        <a:srgbClr val="000000"/>
      </a:dk1>
      <a:lt1>
        <a:srgbClr val="FFFFFF"/>
      </a:lt1>
      <a:dk2>
        <a:srgbClr val="213A3B"/>
      </a:dk2>
      <a:lt2>
        <a:srgbClr val="E8E2E2"/>
      </a:lt2>
      <a:accent1>
        <a:srgbClr val="21B2B7"/>
      </a:accent1>
      <a:accent2>
        <a:srgbClr val="14B87A"/>
      </a:accent2>
      <a:accent3>
        <a:srgbClr val="21BA40"/>
      </a:accent3>
      <a:accent4>
        <a:srgbClr val="37B814"/>
      </a:accent4>
      <a:accent5>
        <a:srgbClr val="7BB11F"/>
      </a:accent5>
      <a:accent6>
        <a:srgbClr val="ABA413"/>
      </a:accent6>
      <a:hlink>
        <a:srgbClr val="5B8E2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ketchLinesVTI">
  <a:themeElements>
    <a:clrScheme name="AnalogousFromDarkSeedLeftStep">
      <a:dk1>
        <a:srgbClr val="000000"/>
      </a:dk1>
      <a:lt1>
        <a:srgbClr val="FFFFFF"/>
      </a:lt1>
      <a:dk2>
        <a:srgbClr val="213A3B"/>
      </a:dk2>
      <a:lt2>
        <a:srgbClr val="E8E2E2"/>
      </a:lt2>
      <a:accent1>
        <a:srgbClr val="21B2B7"/>
      </a:accent1>
      <a:accent2>
        <a:srgbClr val="14B87A"/>
      </a:accent2>
      <a:accent3>
        <a:srgbClr val="21BA40"/>
      </a:accent3>
      <a:accent4>
        <a:srgbClr val="37B814"/>
      </a:accent4>
      <a:accent5>
        <a:srgbClr val="7BB11F"/>
      </a:accent5>
      <a:accent6>
        <a:srgbClr val="ABA413"/>
      </a:accent6>
      <a:hlink>
        <a:srgbClr val="5B8E2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2021-02-22T10:22:49Z</dcterms:created>
  <dc:creator>Luca Pagliaricci</dc:creator>
</cp:coreProperties>
</file>