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12192000"/>
  <p:notesSz cx="6858000" cy="9144000"/>
  <p:embeddedFontLst>
    <p:embeddedFont>
      <p:font typeface="Century Gothic"/>
      <p:regular r:id="rId23"/>
      <p:bold r:id="rId24"/>
      <p:italic r:id="rId25"/>
      <p:boldItalic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7" roundtripDataSignature="AMtx7mhx+f/xJozlnMsOb60sq4zjnCpJ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35A1B13-0E71-41D6-9E67-2FF06DC384CE}">
  <a:tblStyle styleId="{435A1B13-0E71-41D6-9E67-2FF06DC384CE}"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CenturyGothic-bold.fntdata"/><Relationship Id="rId23" Type="http://schemas.openxmlformats.org/officeDocument/2006/relationships/font" Target="fonts/CenturyGothic-regular.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CenturyGothic-boldItalic.fntdata"/><Relationship Id="rId25" Type="http://schemas.openxmlformats.org/officeDocument/2006/relationships/font" Target="fonts/CenturyGothic-italic.fntdata"/><Relationship Id="rId27" Type="http://customschemas.google.com/relationships/presentationmetadata" Target="meta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6" name="Google Shape;146;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0" name="Google Shape;16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03ede1746f_0_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6" name="Google Shape;176;g103ede1746f_0_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064da25268_0_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2" name="Google Shape;192;g1064da25268_0_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1064da25268_3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g1064da25268_3_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064da25268_3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1" name="Google Shape;221;g1064da25268_3_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064da25268_3_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7" name="Google Shape;237;g1064da25268_3_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1064da25268_3_1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3" name="Google Shape;253;g1064da25268_3_1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105997fed00_0_1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7" name="Google Shape;267;g105997fed00_0_1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103ff7c986f_0_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3" name="Google Shape;283;g103ff7c986f_0_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103ff7c986f_0_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9" name="Google Shape;299;g103ff7c986f_0_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103ff7c986f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5" name="Google Shape;315;g103ff7c986f_0_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105997fed00_0_2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1" name="Google Shape;331;g105997fed00_0_2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106cabe4cfe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7" name="Google Shape;347;g106cabe4cfe_0_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106cabe4cfe_0_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1" name="Google Shape;361;g106cabe4cfe_0_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106cabe4cfe_0_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7" name="Google Shape;377;g106cabe4cfe_0_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6"/>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 name="Google Shape;12;p6"/>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3" name="Google Shape;13;p6"/>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14" name="Google Shape;14;p6"/>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5" name="Google Shape;15;p6"/>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6" name="Google Shape;16;p6"/>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6"/>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 name="Google Shape;18;p6"/>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 name="Google Shape;19;p6"/>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7"/>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2" name="Google Shape;22;p7"/>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23" name="Google Shape;23;p7"/>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4" name="Google Shape;24;p7"/>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5" name="Google Shape;25;p7"/>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26" name="Google Shape;26;p7"/>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grpSp>
        <p:nvGrpSpPr>
          <p:cNvPr id="28" name="Google Shape;28;p8"/>
          <p:cNvGrpSpPr/>
          <p:nvPr/>
        </p:nvGrpSpPr>
        <p:grpSpPr>
          <a:xfrm>
            <a:off x="3124577" y="0"/>
            <a:ext cx="4389519" cy="2916937"/>
            <a:chOff x="3124577" y="0"/>
            <a:chExt cx="4389519" cy="2916937"/>
          </a:xfrm>
        </p:grpSpPr>
        <p:sp>
          <p:nvSpPr>
            <p:cNvPr id="29" name="Google Shape;29;p8"/>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 name="Google Shape;30;p8"/>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8"/>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8"/>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3" name="Google Shape;33;p8"/>
          <p:cNvGrpSpPr/>
          <p:nvPr/>
        </p:nvGrpSpPr>
        <p:grpSpPr>
          <a:xfrm>
            <a:off x="8122942" y="0"/>
            <a:ext cx="4069058" cy="3547008"/>
            <a:chOff x="8122942" y="0"/>
            <a:chExt cx="4069058" cy="3547008"/>
          </a:xfrm>
        </p:grpSpPr>
        <p:sp>
          <p:nvSpPr>
            <p:cNvPr id="34" name="Google Shape;34;p8"/>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 name="Google Shape;35;p8"/>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 name="Google Shape;36;p8"/>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7" name="Google Shape;37;p8"/>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38" name="Google Shape;38;p8"/>
          <p:cNvGrpSpPr/>
          <p:nvPr/>
        </p:nvGrpSpPr>
        <p:grpSpPr>
          <a:xfrm>
            <a:off x="-1" y="1355238"/>
            <a:ext cx="4381339" cy="5510713"/>
            <a:chOff x="0" y="1347287"/>
            <a:chExt cx="4259808" cy="5510713"/>
          </a:xfrm>
        </p:grpSpPr>
        <p:sp>
          <p:nvSpPr>
            <p:cNvPr id="39" name="Google Shape;39;p8"/>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 name="Google Shape;40;p8"/>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8"/>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8"/>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3" name="Google Shape;43;p8"/>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4" name="Google Shape;44;p8"/>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45" name="Google Shape;45;p8"/>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46" name="Google Shape;46;p8"/>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47" name="Google Shape;47;p8"/>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5" name="Shape 55"/>
        <p:cNvGrpSpPr/>
        <p:nvPr/>
      </p:nvGrpSpPr>
      <p:grpSpPr>
        <a:xfrm>
          <a:off x="0" y="0"/>
          <a:ext cx="0" cy="0"/>
          <a:chOff x="0" y="0"/>
          <a:chExt cx="0" cy="0"/>
        </a:xfrm>
      </p:grpSpPr>
      <p:sp>
        <p:nvSpPr>
          <p:cNvPr id="56" name="Google Shape;56;g105997fed00_0_145"/>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g105997fed00_0_145"/>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58" name="Google Shape;58;g105997fed00_0_145"/>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g105997fed00_0_145"/>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g105997fed00_0_145"/>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1" name="Shape 61"/>
        <p:cNvGrpSpPr/>
        <p:nvPr/>
      </p:nvGrpSpPr>
      <p:grpSpPr>
        <a:xfrm>
          <a:off x="0" y="0"/>
          <a:ext cx="0" cy="0"/>
          <a:chOff x="0" y="0"/>
          <a:chExt cx="0" cy="0"/>
        </a:xfrm>
      </p:grpSpPr>
      <p:sp>
        <p:nvSpPr>
          <p:cNvPr id="62" name="Google Shape;62;g105997fed00_0_135"/>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63" name="Google Shape;63;g105997fed00_0_135"/>
          <p:cNvSpPr txBox="1"/>
          <p:nvPr>
            <p:ph type="ctrTitle"/>
          </p:nvPr>
        </p:nvSpPr>
        <p:spPr>
          <a:xfrm>
            <a:off x="4654295" y="1346268"/>
            <a:ext cx="7060200" cy="3285300"/>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Meiryo"/>
              <a:buNone/>
              <a:defRPr sz="54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g105997fed00_0_135"/>
          <p:cNvSpPr txBox="1"/>
          <p:nvPr>
            <p:ph idx="1" type="subTitle"/>
          </p:nvPr>
        </p:nvSpPr>
        <p:spPr>
          <a:xfrm>
            <a:off x="4662312" y="4631475"/>
            <a:ext cx="7052100"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None/>
              <a:defRPr sz="2400">
                <a:solidFill>
                  <a:srgbClr val="262626"/>
                </a:solidFill>
              </a:defRPr>
            </a:lvl1pPr>
            <a:lvl2pPr lvl="1" algn="ctr">
              <a:lnSpc>
                <a:spcPct val="140000"/>
              </a:lnSpc>
              <a:spcBef>
                <a:spcPts val="930"/>
              </a:spcBef>
              <a:spcAft>
                <a:spcPts val="0"/>
              </a:spcAft>
              <a:buClr>
                <a:srgbClr val="3F3F3F"/>
              </a:buClr>
              <a:buSzPts val="2000"/>
              <a:buNone/>
              <a:defRPr sz="2000"/>
            </a:lvl2pPr>
            <a:lvl3pPr lvl="2" algn="ctr">
              <a:lnSpc>
                <a:spcPct val="140000"/>
              </a:lnSpc>
              <a:spcBef>
                <a:spcPts val="930"/>
              </a:spcBef>
              <a:spcAft>
                <a:spcPts val="0"/>
              </a:spcAft>
              <a:buClr>
                <a:srgbClr val="3F3F3F"/>
              </a:buClr>
              <a:buSzPts val="1800"/>
              <a:buNone/>
              <a:defRPr sz="1800"/>
            </a:lvl3pPr>
            <a:lvl4pPr lvl="3" algn="ctr">
              <a:lnSpc>
                <a:spcPct val="140000"/>
              </a:lnSpc>
              <a:spcBef>
                <a:spcPts val="930"/>
              </a:spcBef>
              <a:spcAft>
                <a:spcPts val="0"/>
              </a:spcAft>
              <a:buClr>
                <a:srgbClr val="3F3F3F"/>
              </a:buClr>
              <a:buSzPts val="1600"/>
              <a:buNone/>
              <a:defRPr sz="1600"/>
            </a:lvl4pPr>
            <a:lvl5pPr lvl="4" algn="ctr">
              <a:lnSpc>
                <a:spcPct val="140000"/>
              </a:lnSpc>
              <a:spcBef>
                <a:spcPts val="930"/>
              </a:spcBef>
              <a:spcAft>
                <a:spcPts val="0"/>
              </a:spcAft>
              <a:buClr>
                <a:srgbClr val="3F3F3F"/>
              </a:buClr>
              <a:buSzPts val="1600"/>
              <a:buNone/>
              <a:defRPr sz="1600"/>
            </a:lvl5pPr>
            <a:lvl6pPr lvl="5" algn="ctr">
              <a:lnSpc>
                <a:spcPct val="111000"/>
              </a:lnSpc>
              <a:spcBef>
                <a:spcPts val="930"/>
              </a:spcBef>
              <a:spcAft>
                <a:spcPts val="0"/>
              </a:spcAft>
              <a:buClr>
                <a:srgbClr val="188589"/>
              </a:buClr>
              <a:buSzPts val="1600"/>
              <a:buNone/>
              <a:defRPr sz="1600"/>
            </a:lvl6pPr>
            <a:lvl7pPr lvl="6" algn="ctr">
              <a:lnSpc>
                <a:spcPct val="111000"/>
              </a:lnSpc>
              <a:spcBef>
                <a:spcPts val="930"/>
              </a:spcBef>
              <a:spcAft>
                <a:spcPts val="0"/>
              </a:spcAft>
              <a:buClr>
                <a:srgbClr val="188589"/>
              </a:buClr>
              <a:buSzPts val="1600"/>
              <a:buNone/>
              <a:defRPr sz="1600"/>
            </a:lvl7pPr>
            <a:lvl8pPr lvl="7" algn="ctr">
              <a:lnSpc>
                <a:spcPct val="111000"/>
              </a:lnSpc>
              <a:spcBef>
                <a:spcPts val="930"/>
              </a:spcBef>
              <a:spcAft>
                <a:spcPts val="0"/>
              </a:spcAft>
              <a:buClr>
                <a:srgbClr val="188589"/>
              </a:buClr>
              <a:buSzPts val="1600"/>
              <a:buNone/>
              <a:defRPr sz="1600"/>
            </a:lvl8pPr>
            <a:lvl9pPr lvl="8" algn="ctr">
              <a:lnSpc>
                <a:spcPct val="111000"/>
              </a:lnSpc>
              <a:spcBef>
                <a:spcPts val="930"/>
              </a:spcBef>
              <a:spcAft>
                <a:spcPts val="0"/>
              </a:spcAft>
              <a:buClr>
                <a:srgbClr val="188589"/>
              </a:buClr>
              <a:buSzPts val="1600"/>
              <a:buNone/>
              <a:defRPr sz="1600"/>
            </a:lvl9pPr>
          </a:lstStyle>
          <a:p/>
        </p:txBody>
      </p:sp>
      <p:sp>
        <p:nvSpPr>
          <p:cNvPr id="65" name="Google Shape;65;g105997fed00_0_135"/>
          <p:cNvSpPr txBox="1"/>
          <p:nvPr>
            <p:ph idx="10" type="dt"/>
          </p:nvPr>
        </p:nvSpPr>
        <p:spPr>
          <a:xfrm>
            <a:off x="4654295" y="617415"/>
            <a:ext cx="71238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g105997fed00_0_135"/>
          <p:cNvSpPr txBox="1"/>
          <p:nvPr>
            <p:ph idx="11" type="ftr"/>
          </p:nvPr>
        </p:nvSpPr>
        <p:spPr>
          <a:xfrm>
            <a:off x="4654295" y="6170490"/>
            <a:ext cx="55884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g105997fed00_0_135"/>
          <p:cNvSpPr txBox="1"/>
          <p:nvPr>
            <p:ph idx="12" type="sldNum"/>
          </p:nvPr>
        </p:nvSpPr>
        <p:spPr>
          <a:xfrm>
            <a:off x="10515600" y="6170490"/>
            <a:ext cx="1198800" cy="457200"/>
          </a:xfrm>
          <a:prstGeom prst="rect">
            <a:avLst/>
          </a:prstGeom>
          <a:noFill/>
          <a:ln>
            <a:noFill/>
          </a:ln>
        </p:spPr>
        <p:txBody>
          <a:bodyPr anchorCtr="0" anchor="b" bIns="91425" lIns="109725" spcFirstLastPara="1" rIns="109725" wrap="square" tIns="109725">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r">
              <a:spcBef>
                <a:spcPts val="0"/>
              </a:spcBef>
              <a:spcAft>
                <a:spcPts val="0"/>
              </a:spcAft>
              <a:buNone/>
            </a:pPr>
            <a:fld id="{00000000-1234-1234-1234-123412341234}" type="slidenum">
              <a:rPr lang="it-IT"/>
              <a:t>‹#›</a:t>
            </a:fld>
            <a:endParaRPr/>
          </a:p>
        </p:txBody>
      </p:sp>
      <p:sp>
        <p:nvSpPr>
          <p:cNvPr id="68" name="Google Shape;68;g105997fed00_0_135"/>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9" name="Google Shape;69;g105997fed00_0_135"/>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0" name="Google Shape;70;g105997fed00_0_135"/>
          <p:cNvSpPr/>
          <p:nvPr/>
        </p:nvSpPr>
        <p:spPr>
          <a:xfrm>
            <a:off x="924161" y="0"/>
            <a:ext cx="2262979"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1" name="Shape 71"/>
        <p:cNvGrpSpPr/>
        <p:nvPr/>
      </p:nvGrpSpPr>
      <p:grpSpPr>
        <a:xfrm>
          <a:off x="0" y="0"/>
          <a:ext cx="0" cy="0"/>
          <a:chOff x="0" y="0"/>
          <a:chExt cx="0" cy="0"/>
        </a:xfrm>
      </p:grpSpPr>
      <p:grpSp>
        <p:nvGrpSpPr>
          <p:cNvPr id="72" name="Google Shape;72;g105997fed00_0_151"/>
          <p:cNvGrpSpPr/>
          <p:nvPr/>
        </p:nvGrpSpPr>
        <p:grpSpPr>
          <a:xfrm>
            <a:off x="3124577" y="0"/>
            <a:ext cx="4389519" cy="2916937"/>
            <a:chOff x="3124577" y="0"/>
            <a:chExt cx="4389519" cy="2916937"/>
          </a:xfrm>
        </p:grpSpPr>
        <p:sp>
          <p:nvSpPr>
            <p:cNvPr id="73" name="Google Shape;73;g105997fed00_0_151"/>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4" name="Google Shape;74;g105997fed00_0_151"/>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5" name="Google Shape;75;g105997fed00_0_151"/>
            <p:cNvSpPr/>
            <p:nvPr/>
          </p:nvSpPr>
          <p:spPr>
            <a:xfrm>
              <a:off x="3232490" y="0"/>
              <a:ext cx="4161496" cy="2820451"/>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6" name="Google Shape;76;g105997fed00_0_151"/>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77" name="Google Shape;77;g105997fed00_0_151"/>
          <p:cNvGrpSpPr/>
          <p:nvPr/>
        </p:nvGrpSpPr>
        <p:grpSpPr>
          <a:xfrm>
            <a:off x="8122942" y="0"/>
            <a:ext cx="4069058" cy="3547008"/>
            <a:chOff x="8122942" y="0"/>
            <a:chExt cx="4069058" cy="3547008"/>
          </a:xfrm>
        </p:grpSpPr>
        <p:sp>
          <p:nvSpPr>
            <p:cNvPr id="78" name="Google Shape;78;g105997fed00_0_151"/>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9" name="Google Shape;79;g105997fed00_0_151"/>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0" name="Google Shape;80;g105997fed00_0_151"/>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1" name="Google Shape;81;g105997fed00_0_151"/>
            <p:cNvSpPr/>
            <p:nvPr/>
          </p:nvSpPr>
          <p:spPr>
            <a:xfrm flipH="1">
              <a:off x="8238407" y="9274"/>
              <a:ext cx="395328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82" name="Google Shape;82;g105997fed00_0_151"/>
          <p:cNvGrpSpPr/>
          <p:nvPr/>
        </p:nvGrpSpPr>
        <p:grpSpPr>
          <a:xfrm>
            <a:off x="-1" y="1355238"/>
            <a:ext cx="4381213" cy="5510713"/>
            <a:chOff x="0" y="1347287"/>
            <a:chExt cx="4259808" cy="5510713"/>
          </a:xfrm>
        </p:grpSpPr>
        <p:sp>
          <p:nvSpPr>
            <p:cNvPr id="83" name="Google Shape;83;g105997fed00_0_151"/>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4" name="Google Shape;84;g105997fed00_0_151"/>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5" name="Google Shape;85;g105997fed00_0_151"/>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6" name="Google Shape;86;g105997fed00_0_151"/>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87" name="Google Shape;87;g105997fed00_0_151"/>
          <p:cNvSpPr txBox="1"/>
          <p:nvPr>
            <p:ph type="title"/>
          </p:nvPr>
        </p:nvSpPr>
        <p:spPr>
          <a:xfrm>
            <a:off x="4654296" y="34207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Meiryo"/>
              <a:buNone/>
              <a:defRPr sz="4800" cap="none">
                <a:solidFill>
                  <a:srgbClr val="3F3F3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g105997fed00_0_151"/>
          <p:cNvSpPr txBox="1"/>
          <p:nvPr>
            <p:ph idx="11" type="ftr"/>
          </p:nvPr>
        </p:nvSpPr>
        <p:spPr>
          <a:xfrm>
            <a:off x="4654296" y="6170490"/>
            <a:ext cx="57132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g105997fed00_0_151"/>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90" name="Google Shape;90;g105997fed00_0_151"/>
          <p:cNvSpPr txBox="1"/>
          <p:nvPr>
            <p:ph idx="1" type="body"/>
          </p:nvPr>
        </p:nvSpPr>
        <p:spPr>
          <a:xfrm>
            <a:off x="4654295" y="55504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None/>
              <a:defRPr sz="2000">
                <a:solidFill>
                  <a:srgbClr val="3F3F3F"/>
                </a:solidFill>
              </a:defRPr>
            </a:lvl1pPr>
            <a:lvl2pPr indent="-228600" lvl="1" marL="914400" algn="l">
              <a:lnSpc>
                <a:spcPct val="140000"/>
              </a:lnSpc>
              <a:spcBef>
                <a:spcPts val="930"/>
              </a:spcBef>
              <a:spcAft>
                <a:spcPts val="0"/>
              </a:spcAft>
              <a:buClr>
                <a:srgbClr val="888888"/>
              </a:buClr>
              <a:buSzPts val="2000"/>
              <a:buNone/>
              <a:defRPr sz="2000">
                <a:solidFill>
                  <a:srgbClr val="888888"/>
                </a:solidFill>
              </a:defRPr>
            </a:lvl2pPr>
            <a:lvl3pPr indent="-228600" lvl="2" marL="1371600" algn="l">
              <a:lnSpc>
                <a:spcPct val="140000"/>
              </a:lnSpc>
              <a:spcBef>
                <a:spcPts val="930"/>
              </a:spcBef>
              <a:spcAft>
                <a:spcPts val="0"/>
              </a:spcAft>
              <a:buClr>
                <a:srgbClr val="888888"/>
              </a:buClr>
              <a:buSzPts val="1800"/>
              <a:buNone/>
              <a:defRPr sz="1800">
                <a:solidFill>
                  <a:srgbClr val="888888"/>
                </a:solidFill>
              </a:defRPr>
            </a:lvl3pPr>
            <a:lvl4pPr indent="-228600" lvl="3" marL="1828800" algn="l">
              <a:lnSpc>
                <a:spcPct val="140000"/>
              </a:lnSpc>
              <a:spcBef>
                <a:spcPts val="930"/>
              </a:spcBef>
              <a:spcAft>
                <a:spcPts val="0"/>
              </a:spcAft>
              <a:buClr>
                <a:srgbClr val="888888"/>
              </a:buClr>
              <a:buSzPts val="1600"/>
              <a:buNone/>
              <a:defRPr sz="1600">
                <a:solidFill>
                  <a:srgbClr val="888888"/>
                </a:solidFill>
              </a:defRPr>
            </a:lvl4pPr>
            <a:lvl5pPr indent="-228600" lvl="4" marL="2286000" algn="l">
              <a:lnSpc>
                <a:spcPct val="140000"/>
              </a:lnSpc>
              <a:spcBef>
                <a:spcPts val="930"/>
              </a:spcBef>
              <a:spcAft>
                <a:spcPts val="0"/>
              </a:spcAft>
              <a:buClr>
                <a:srgbClr val="888888"/>
              </a:buClr>
              <a:buSzPts val="1600"/>
              <a:buNone/>
              <a:defRPr sz="1600">
                <a:solidFill>
                  <a:srgbClr val="888888"/>
                </a:solidFill>
              </a:defRPr>
            </a:lvl5pPr>
            <a:lvl6pPr indent="-228600" lvl="5" marL="2743200" algn="l">
              <a:lnSpc>
                <a:spcPct val="111000"/>
              </a:lnSpc>
              <a:spcBef>
                <a:spcPts val="930"/>
              </a:spcBef>
              <a:spcAft>
                <a:spcPts val="0"/>
              </a:spcAft>
              <a:buClr>
                <a:srgbClr val="888888"/>
              </a:buClr>
              <a:buSzPts val="1600"/>
              <a:buNone/>
              <a:defRPr sz="1600">
                <a:solidFill>
                  <a:srgbClr val="888888"/>
                </a:solidFill>
              </a:defRPr>
            </a:lvl6pPr>
            <a:lvl7pPr indent="-228600" lvl="6" marL="3200400" algn="l">
              <a:lnSpc>
                <a:spcPct val="111000"/>
              </a:lnSpc>
              <a:spcBef>
                <a:spcPts val="930"/>
              </a:spcBef>
              <a:spcAft>
                <a:spcPts val="0"/>
              </a:spcAft>
              <a:buClr>
                <a:srgbClr val="888888"/>
              </a:buClr>
              <a:buSzPts val="1600"/>
              <a:buNone/>
              <a:defRPr sz="1600">
                <a:solidFill>
                  <a:srgbClr val="888888"/>
                </a:solidFill>
              </a:defRPr>
            </a:lvl7pPr>
            <a:lvl8pPr indent="-228600" lvl="7" marL="3657600" algn="l">
              <a:lnSpc>
                <a:spcPct val="111000"/>
              </a:lnSpc>
              <a:spcBef>
                <a:spcPts val="930"/>
              </a:spcBef>
              <a:spcAft>
                <a:spcPts val="0"/>
              </a:spcAft>
              <a:buClr>
                <a:srgbClr val="888888"/>
              </a:buClr>
              <a:buSzPts val="1600"/>
              <a:buNone/>
              <a:defRPr sz="1600">
                <a:solidFill>
                  <a:srgbClr val="888888"/>
                </a:solidFill>
              </a:defRPr>
            </a:lvl8pPr>
            <a:lvl9pPr indent="-228600" lvl="8" marL="4114800" algn="l">
              <a:lnSpc>
                <a:spcPct val="111000"/>
              </a:lnSpc>
              <a:spcBef>
                <a:spcPts val="930"/>
              </a:spcBef>
              <a:spcAft>
                <a:spcPts val="0"/>
              </a:spcAft>
              <a:buClr>
                <a:srgbClr val="888888"/>
              </a:buClr>
              <a:buSzPts val="1600"/>
              <a:buNone/>
              <a:defRPr sz="1600">
                <a:solidFill>
                  <a:srgbClr val="888888"/>
                </a:solidFill>
              </a:defRPr>
            </a:lvl9pPr>
          </a:lstStyle>
          <a:p/>
        </p:txBody>
      </p:sp>
      <p:sp>
        <p:nvSpPr>
          <p:cNvPr id="91" name="Google Shape;91;g105997fed00_0_151"/>
          <p:cNvSpPr txBox="1"/>
          <p:nvPr>
            <p:ph idx="10" type="dt"/>
          </p:nvPr>
        </p:nvSpPr>
        <p:spPr>
          <a:xfrm>
            <a:off x="640080" y="6170491"/>
            <a:ext cx="28401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2" name="Shape 92"/>
        <p:cNvGrpSpPr/>
        <p:nvPr/>
      </p:nvGrpSpPr>
      <p:grpSpPr>
        <a:xfrm>
          <a:off x="0" y="0"/>
          <a:ext cx="0" cy="0"/>
          <a:chOff x="0" y="0"/>
          <a:chExt cx="0" cy="0"/>
        </a:xfrm>
      </p:grpSpPr>
      <p:sp>
        <p:nvSpPr>
          <p:cNvPr id="93" name="Google Shape;93;g105997fed00_0_172"/>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g105997fed00_0_172"/>
          <p:cNvSpPr txBox="1"/>
          <p:nvPr>
            <p:ph idx="1" type="body"/>
          </p:nvPr>
        </p:nvSpPr>
        <p:spPr>
          <a:xfrm>
            <a:off x="192024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95" name="Google Shape;95;g105997fed00_0_172"/>
          <p:cNvSpPr txBox="1"/>
          <p:nvPr>
            <p:ph idx="2" type="body"/>
          </p:nvPr>
        </p:nvSpPr>
        <p:spPr>
          <a:xfrm>
            <a:off x="653029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96" name="Google Shape;96;g105997fed00_0_172"/>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g105997fed00_0_172"/>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g105997fed00_0_172"/>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99" name="Shape 99"/>
        <p:cNvGrpSpPr/>
        <p:nvPr/>
      </p:nvGrpSpPr>
      <p:grpSpPr>
        <a:xfrm>
          <a:off x="0" y="0"/>
          <a:ext cx="0" cy="0"/>
          <a:chOff x="0" y="0"/>
          <a:chExt cx="0" cy="0"/>
        </a:xfrm>
      </p:grpSpPr>
      <p:sp>
        <p:nvSpPr>
          <p:cNvPr id="100" name="Google Shape;100;g105997fed00_0_179"/>
          <p:cNvSpPr txBox="1"/>
          <p:nvPr>
            <p:ph idx="1" type="body"/>
          </p:nvPr>
        </p:nvSpPr>
        <p:spPr>
          <a:xfrm>
            <a:off x="1920241"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algn="l">
              <a:lnSpc>
                <a:spcPct val="130000"/>
              </a:lnSpc>
              <a:spcBef>
                <a:spcPts val="930"/>
              </a:spcBef>
              <a:spcAft>
                <a:spcPts val="0"/>
              </a:spcAft>
              <a:buClr>
                <a:schemeClr val="accent1"/>
              </a:buClr>
              <a:buSzPts val="1800"/>
              <a:buNone/>
              <a:defRPr b="1" sz="1800" cap="none">
                <a:solidFill>
                  <a:schemeClr val="accent1"/>
                </a:solidFill>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188589"/>
              </a:buClr>
              <a:buSzPts val="1600"/>
              <a:buNone/>
              <a:defRPr b="1" sz="1600"/>
            </a:lvl6pPr>
            <a:lvl7pPr indent="-228600" lvl="6" marL="3200400" algn="l">
              <a:lnSpc>
                <a:spcPct val="111000"/>
              </a:lnSpc>
              <a:spcBef>
                <a:spcPts val="930"/>
              </a:spcBef>
              <a:spcAft>
                <a:spcPts val="0"/>
              </a:spcAft>
              <a:buClr>
                <a:srgbClr val="188589"/>
              </a:buClr>
              <a:buSzPts val="1600"/>
              <a:buNone/>
              <a:defRPr b="1" sz="1600"/>
            </a:lvl7pPr>
            <a:lvl8pPr indent="-228600" lvl="7" marL="3657600" algn="l">
              <a:lnSpc>
                <a:spcPct val="111000"/>
              </a:lnSpc>
              <a:spcBef>
                <a:spcPts val="930"/>
              </a:spcBef>
              <a:spcAft>
                <a:spcPts val="0"/>
              </a:spcAft>
              <a:buClr>
                <a:srgbClr val="188589"/>
              </a:buClr>
              <a:buSzPts val="1600"/>
              <a:buNone/>
              <a:defRPr b="1" sz="1600"/>
            </a:lvl8pPr>
            <a:lvl9pPr indent="-228600" lvl="8" marL="4114800" algn="l">
              <a:lnSpc>
                <a:spcPct val="111000"/>
              </a:lnSpc>
              <a:spcBef>
                <a:spcPts val="930"/>
              </a:spcBef>
              <a:spcAft>
                <a:spcPts val="0"/>
              </a:spcAft>
              <a:buClr>
                <a:srgbClr val="188589"/>
              </a:buClr>
              <a:buSzPts val="1600"/>
              <a:buNone/>
              <a:defRPr b="1" sz="1600"/>
            </a:lvl9pPr>
          </a:lstStyle>
          <a:p/>
        </p:txBody>
      </p:sp>
      <p:sp>
        <p:nvSpPr>
          <p:cNvPr id="101" name="Google Shape;101;g105997fed00_0_179"/>
          <p:cNvSpPr txBox="1"/>
          <p:nvPr>
            <p:ph idx="2" type="body"/>
          </p:nvPr>
        </p:nvSpPr>
        <p:spPr>
          <a:xfrm>
            <a:off x="1920241"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102" name="Google Shape;102;g105997fed00_0_179"/>
          <p:cNvSpPr txBox="1"/>
          <p:nvPr>
            <p:ph idx="3" type="body"/>
          </p:nvPr>
        </p:nvSpPr>
        <p:spPr>
          <a:xfrm>
            <a:off x="6530290"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algn="l">
              <a:lnSpc>
                <a:spcPct val="99000"/>
              </a:lnSpc>
              <a:spcBef>
                <a:spcPts val="930"/>
              </a:spcBef>
              <a:spcAft>
                <a:spcPts val="0"/>
              </a:spcAft>
              <a:buClr>
                <a:schemeClr val="accent1"/>
              </a:buClr>
              <a:buSzPts val="1800"/>
              <a:buNone/>
              <a:defRPr b="1" sz="1800" cap="none">
                <a:solidFill>
                  <a:schemeClr val="accent1"/>
                </a:solidFill>
                <a:latin typeface="Meiryo"/>
                <a:ea typeface="Meiryo"/>
                <a:cs typeface="Meiryo"/>
                <a:sym typeface="Meiryo"/>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188589"/>
              </a:buClr>
              <a:buSzPts val="1600"/>
              <a:buNone/>
              <a:defRPr b="1" sz="1600"/>
            </a:lvl6pPr>
            <a:lvl7pPr indent="-228600" lvl="6" marL="3200400" algn="l">
              <a:lnSpc>
                <a:spcPct val="111000"/>
              </a:lnSpc>
              <a:spcBef>
                <a:spcPts val="930"/>
              </a:spcBef>
              <a:spcAft>
                <a:spcPts val="0"/>
              </a:spcAft>
              <a:buClr>
                <a:srgbClr val="188589"/>
              </a:buClr>
              <a:buSzPts val="1600"/>
              <a:buNone/>
              <a:defRPr b="1" sz="1600"/>
            </a:lvl7pPr>
            <a:lvl8pPr indent="-228600" lvl="7" marL="3657600" algn="l">
              <a:lnSpc>
                <a:spcPct val="111000"/>
              </a:lnSpc>
              <a:spcBef>
                <a:spcPts val="930"/>
              </a:spcBef>
              <a:spcAft>
                <a:spcPts val="0"/>
              </a:spcAft>
              <a:buClr>
                <a:srgbClr val="188589"/>
              </a:buClr>
              <a:buSzPts val="1600"/>
              <a:buNone/>
              <a:defRPr b="1" sz="1600"/>
            </a:lvl8pPr>
            <a:lvl9pPr indent="-228600" lvl="8" marL="4114800" algn="l">
              <a:lnSpc>
                <a:spcPct val="111000"/>
              </a:lnSpc>
              <a:spcBef>
                <a:spcPts val="930"/>
              </a:spcBef>
              <a:spcAft>
                <a:spcPts val="0"/>
              </a:spcAft>
              <a:buClr>
                <a:srgbClr val="188589"/>
              </a:buClr>
              <a:buSzPts val="1600"/>
              <a:buNone/>
              <a:defRPr b="1" sz="1600"/>
            </a:lvl9pPr>
          </a:lstStyle>
          <a:p/>
        </p:txBody>
      </p:sp>
      <p:sp>
        <p:nvSpPr>
          <p:cNvPr id="103" name="Google Shape;103;g105997fed00_0_179"/>
          <p:cNvSpPr txBox="1"/>
          <p:nvPr>
            <p:ph idx="4" type="body"/>
          </p:nvPr>
        </p:nvSpPr>
        <p:spPr>
          <a:xfrm>
            <a:off x="6530290"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104" name="Google Shape;104;g105997fed00_0_179"/>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g105997fed00_0_179"/>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g105997fed00_0_179"/>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107" name="Google Shape;107;g105997fed00_0_179"/>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8" name="Shape 108"/>
        <p:cNvGrpSpPr/>
        <p:nvPr/>
      </p:nvGrpSpPr>
      <p:grpSpPr>
        <a:xfrm>
          <a:off x="0" y="0"/>
          <a:ext cx="0" cy="0"/>
          <a:chOff x="0" y="0"/>
          <a:chExt cx="0" cy="0"/>
        </a:xfrm>
      </p:grpSpPr>
      <p:sp>
        <p:nvSpPr>
          <p:cNvPr id="109" name="Google Shape;109;g105997fed00_0_188"/>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g105997fed00_0_188"/>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g105997fed00_0_188"/>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g105997fed00_0_188"/>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3" name="Shape 113"/>
        <p:cNvGrpSpPr/>
        <p:nvPr/>
      </p:nvGrpSpPr>
      <p:grpSpPr>
        <a:xfrm>
          <a:off x="0" y="0"/>
          <a:ext cx="0" cy="0"/>
          <a:chOff x="0" y="0"/>
          <a:chExt cx="0" cy="0"/>
        </a:xfrm>
      </p:grpSpPr>
      <p:sp>
        <p:nvSpPr>
          <p:cNvPr id="114" name="Google Shape;114;g105997fed00_0_193"/>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g105997fed00_0_193"/>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g105997fed00_0_193"/>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7" name="Shape 117"/>
        <p:cNvGrpSpPr/>
        <p:nvPr/>
      </p:nvGrpSpPr>
      <p:grpSpPr>
        <a:xfrm>
          <a:off x="0" y="0"/>
          <a:ext cx="0" cy="0"/>
          <a:chOff x="0" y="0"/>
          <a:chExt cx="0" cy="0"/>
        </a:xfrm>
      </p:grpSpPr>
      <p:sp>
        <p:nvSpPr>
          <p:cNvPr id="118" name="Google Shape;118;g105997fed00_0_197"/>
          <p:cNvSpPr txBox="1"/>
          <p:nvPr>
            <p:ph type="title"/>
          </p:nvPr>
        </p:nvSpPr>
        <p:spPr>
          <a:xfrm>
            <a:off x="8476488" y="640080"/>
            <a:ext cx="3227700" cy="2551800"/>
          </a:xfrm>
          <a:prstGeom prst="rect">
            <a:avLst/>
          </a:prstGeom>
          <a:noFill/>
          <a:ln>
            <a:noFill/>
          </a:ln>
        </p:spPr>
        <p:txBody>
          <a:bodyPr anchorCtr="0" anchor="b" bIns="91425" lIns="109725" spcFirstLastPara="1" rIns="109725" wrap="square" tIns="109725">
            <a:normAutofit/>
          </a:bodyPr>
          <a:lstStyle>
            <a:lvl1pPr lvl="0" algn="l">
              <a:lnSpc>
                <a:spcPct val="104000"/>
              </a:lnSpc>
              <a:spcBef>
                <a:spcPts val="0"/>
              </a:spcBef>
              <a:spcAft>
                <a:spcPts val="0"/>
              </a:spcAft>
              <a:buClr>
                <a:srgbClr val="3F3F3F"/>
              </a:buClr>
              <a:buSzPts val="3400"/>
              <a:buFont typeface="Meiryo"/>
              <a:buNone/>
              <a:defRPr sz="3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g105997fed00_0_197"/>
          <p:cNvSpPr txBox="1"/>
          <p:nvPr>
            <p:ph idx="1" type="body"/>
          </p:nvPr>
        </p:nvSpPr>
        <p:spPr>
          <a:xfrm>
            <a:off x="1280160" y="640080"/>
            <a:ext cx="6949500" cy="54558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2000"/>
              <a:buNone/>
              <a:defRPr sz="2000"/>
            </a:lvl1pPr>
            <a:lvl2pPr indent="-228600" lvl="1" marL="914400" algn="l">
              <a:lnSpc>
                <a:spcPct val="140000"/>
              </a:lnSpc>
              <a:spcBef>
                <a:spcPts val="930"/>
              </a:spcBef>
              <a:spcAft>
                <a:spcPts val="0"/>
              </a:spcAft>
              <a:buClr>
                <a:srgbClr val="3F3F3F"/>
              </a:buClr>
              <a:buSzPts val="1800"/>
              <a:buNone/>
              <a:defRPr sz="1800"/>
            </a:lvl2pPr>
            <a:lvl3pPr indent="-330200" lvl="2" marL="1371600" algn="l">
              <a:lnSpc>
                <a:spcPct val="140000"/>
              </a:lnSpc>
              <a:spcBef>
                <a:spcPts val="930"/>
              </a:spcBef>
              <a:spcAft>
                <a:spcPts val="0"/>
              </a:spcAft>
              <a:buClr>
                <a:srgbClr val="3F3F3F"/>
              </a:buClr>
              <a:buSzPts val="1600"/>
              <a:buChar char="–"/>
              <a:defRPr sz="1600"/>
            </a:lvl3pPr>
            <a:lvl4pPr indent="-317500" lvl="3" marL="1828800" algn="l">
              <a:lnSpc>
                <a:spcPct val="140000"/>
              </a:lnSpc>
              <a:spcBef>
                <a:spcPts val="930"/>
              </a:spcBef>
              <a:spcAft>
                <a:spcPts val="0"/>
              </a:spcAft>
              <a:buClr>
                <a:srgbClr val="3F3F3F"/>
              </a:buClr>
              <a:buSzPts val="1400"/>
              <a:buChar char="–"/>
              <a:defRPr sz="1400"/>
            </a:lvl4pPr>
            <a:lvl5pPr indent="-317500" lvl="4" marL="2286000" algn="l">
              <a:lnSpc>
                <a:spcPct val="140000"/>
              </a:lnSpc>
              <a:spcBef>
                <a:spcPts val="930"/>
              </a:spcBef>
              <a:spcAft>
                <a:spcPts val="0"/>
              </a:spcAft>
              <a:buClr>
                <a:srgbClr val="3F3F3F"/>
              </a:buClr>
              <a:buSzPts val="1400"/>
              <a:buChar char="–"/>
              <a:defRPr sz="1400"/>
            </a:lvl5pPr>
            <a:lvl6pPr indent="-317500" lvl="5" marL="2743200" algn="l">
              <a:lnSpc>
                <a:spcPct val="111000"/>
              </a:lnSpc>
              <a:spcBef>
                <a:spcPts val="930"/>
              </a:spcBef>
              <a:spcAft>
                <a:spcPts val="0"/>
              </a:spcAft>
              <a:buClr>
                <a:srgbClr val="188589"/>
              </a:buClr>
              <a:buSzPts val="1400"/>
              <a:buChar char="–"/>
              <a:defRPr sz="1400"/>
            </a:lvl6pPr>
            <a:lvl7pPr indent="-317500" lvl="6" marL="3200400" algn="l">
              <a:lnSpc>
                <a:spcPct val="111000"/>
              </a:lnSpc>
              <a:spcBef>
                <a:spcPts val="930"/>
              </a:spcBef>
              <a:spcAft>
                <a:spcPts val="0"/>
              </a:spcAft>
              <a:buClr>
                <a:srgbClr val="188589"/>
              </a:buClr>
              <a:buSzPts val="1400"/>
              <a:buChar char="–"/>
              <a:defRPr sz="1400"/>
            </a:lvl7pPr>
            <a:lvl8pPr indent="-317500" lvl="7" marL="3657600" algn="l">
              <a:lnSpc>
                <a:spcPct val="111000"/>
              </a:lnSpc>
              <a:spcBef>
                <a:spcPts val="930"/>
              </a:spcBef>
              <a:spcAft>
                <a:spcPts val="0"/>
              </a:spcAft>
              <a:buClr>
                <a:srgbClr val="188589"/>
              </a:buClr>
              <a:buSzPts val="1400"/>
              <a:buChar char="–"/>
              <a:defRPr sz="1400"/>
            </a:lvl8pPr>
            <a:lvl9pPr indent="-317500" lvl="8" marL="4114800" algn="l">
              <a:lnSpc>
                <a:spcPct val="111000"/>
              </a:lnSpc>
              <a:spcBef>
                <a:spcPts val="930"/>
              </a:spcBef>
              <a:spcAft>
                <a:spcPts val="0"/>
              </a:spcAft>
              <a:buClr>
                <a:srgbClr val="188589"/>
              </a:buClr>
              <a:buSzPts val="1400"/>
              <a:buChar char="–"/>
              <a:defRPr sz="1400"/>
            </a:lvl9pPr>
          </a:lstStyle>
          <a:p/>
        </p:txBody>
      </p:sp>
      <p:sp>
        <p:nvSpPr>
          <p:cNvPr id="120" name="Google Shape;120;g105997fed00_0_197"/>
          <p:cNvSpPr txBox="1"/>
          <p:nvPr>
            <p:ph idx="2" type="body"/>
          </p:nvPr>
        </p:nvSpPr>
        <p:spPr>
          <a:xfrm>
            <a:off x="8476488" y="3223803"/>
            <a:ext cx="3227700" cy="28722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188589"/>
              </a:buClr>
              <a:buSzPts val="1000"/>
              <a:buNone/>
              <a:defRPr sz="1000"/>
            </a:lvl6pPr>
            <a:lvl7pPr indent="-228600" lvl="6" marL="3200400" algn="l">
              <a:lnSpc>
                <a:spcPct val="111000"/>
              </a:lnSpc>
              <a:spcBef>
                <a:spcPts val="930"/>
              </a:spcBef>
              <a:spcAft>
                <a:spcPts val="0"/>
              </a:spcAft>
              <a:buClr>
                <a:srgbClr val="188589"/>
              </a:buClr>
              <a:buSzPts val="1000"/>
              <a:buNone/>
              <a:defRPr sz="1000"/>
            </a:lvl7pPr>
            <a:lvl8pPr indent="-228600" lvl="7" marL="3657600" algn="l">
              <a:lnSpc>
                <a:spcPct val="111000"/>
              </a:lnSpc>
              <a:spcBef>
                <a:spcPts val="930"/>
              </a:spcBef>
              <a:spcAft>
                <a:spcPts val="0"/>
              </a:spcAft>
              <a:buClr>
                <a:srgbClr val="188589"/>
              </a:buClr>
              <a:buSzPts val="1000"/>
              <a:buNone/>
              <a:defRPr sz="1000"/>
            </a:lvl8pPr>
            <a:lvl9pPr indent="-228600" lvl="8" marL="4114800" algn="l">
              <a:lnSpc>
                <a:spcPct val="111000"/>
              </a:lnSpc>
              <a:spcBef>
                <a:spcPts val="930"/>
              </a:spcBef>
              <a:spcAft>
                <a:spcPts val="0"/>
              </a:spcAft>
              <a:buClr>
                <a:srgbClr val="188589"/>
              </a:buClr>
              <a:buSzPts val="1000"/>
              <a:buNone/>
              <a:defRPr sz="1000"/>
            </a:lvl9pPr>
          </a:lstStyle>
          <a:p/>
        </p:txBody>
      </p:sp>
      <p:sp>
        <p:nvSpPr>
          <p:cNvPr id="121" name="Google Shape;121;g105997fed00_0_197"/>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g105997fed00_0_197"/>
          <p:cNvSpPr txBox="1"/>
          <p:nvPr>
            <p:ph idx="11" type="ftr"/>
          </p:nvPr>
        </p:nvSpPr>
        <p:spPr>
          <a:xfrm>
            <a:off x="1280160" y="6170490"/>
            <a:ext cx="69495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g105997fed00_0_197"/>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4" name="Shape 124"/>
        <p:cNvGrpSpPr/>
        <p:nvPr/>
      </p:nvGrpSpPr>
      <p:grpSpPr>
        <a:xfrm>
          <a:off x="0" y="0"/>
          <a:ext cx="0" cy="0"/>
          <a:chOff x="0" y="0"/>
          <a:chExt cx="0" cy="0"/>
        </a:xfrm>
      </p:grpSpPr>
      <p:sp>
        <p:nvSpPr>
          <p:cNvPr id="125" name="Google Shape;125;g105997fed00_0_204"/>
          <p:cNvSpPr/>
          <p:nvPr>
            <p:ph idx="2" type="pic"/>
          </p:nvPr>
        </p:nvSpPr>
        <p:spPr>
          <a:xfrm>
            <a:off x="0" y="0"/>
            <a:ext cx="8102700" cy="6858000"/>
          </a:xfrm>
          <a:prstGeom prst="rect">
            <a:avLst/>
          </a:prstGeom>
          <a:solidFill>
            <a:srgbClr val="D3C8C8"/>
          </a:solidFill>
          <a:ln>
            <a:noFill/>
          </a:ln>
        </p:spPr>
      </p:sp>
      <p:sp>
        <p:nvSpPr>
          <p:cNvPr id="126" name="Google Shape;126;g105997fed00_0_204"/>
          <p:cNvSpPr txBox="1"/>
          <p:nvPr>
            <p:ph type="title"/>
          </p:nvPr>
        </p:nvSpPr>
        <p:spPr>
          <a:xfrm>
            <a:off x="8476488" y="1503910"/>
            <a:ext cx="3230700" cy="1687800"/>
          </a:xfrm>
          <a:prstGeom prst="rect">
            <a:avLst/>
          </a:prstGeom>
          <a:noFill/>
          <a:ln>
            <a:noFill/>
          </a:ln>
        </p:spPr>
        <p:txBody>
          <a:bodyPr anchorCtr="0" anchor="b" bIns="91425" lIns="109725" spcFirstLastPara="1" rIns="109725" wrap="square" tIns="109725">
            <a:noAutofit/>
          </a:bodyPr>
          <a:lstStyle>
            <a:lvl1pPr lvl="0" algn="l">
              <a:lnSpc>
                <a:spcPct val="104000"/>
              </a:lnSpc>
              <a:spcBef>
                <a:spcPts val="0"/>
              </a:spcBef>
              <a:spcAft>
                <a:spcPts val="0"/>
              </a:spcAft>
              <a:buClr>
                <a:srgbClr val="3F3F3F"/>
              </a:buClr>
              <a:buSzPts val="3400"/>
              <a:buFont typeface="Meiryo"/>
              <a:buNone/>
              <a:defRPr sz="3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g105997fed00_0_204"/>
          <p:cNvSpPr txBox="1"/>
          <p:nvPr>
            <p:ph idx="1" type="body"/>
          </p:nvPr>
        </p:nvSpPr>
        <p:spPr>
          <a:xfrm>
            <a:off x="8476488" y="3223806"/>
            <a:ext cx="3227700" cy="28722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188589"/>
              </a:buClr>
              <a:buSzPts val="1000"/>
              <a:buNone/>
              <a:defRPr sz="1000"/>
            </a:lvl6pPr>
            <a:lvl7pPr indent="-228600" lvl="6" marL="3200400" algn="l">
              <a:lnSpc>
                <a:spcPct val="111000"/>
              </a:lnSpc>
              <a:spcBef>
                <a:spcPts val="930"/>
              </a:spcBef>
              <a:spcAft>
                <a:spcPts val="0"/>
              </a:spcAft>
              <a:buClr>
                <a:srgbClr val="188589"/>
              </a:buClr>
              <a:buSzPts val="1000"/>
              <a:buNone/>
              <a:defRPr sz="1000"/>
            </a:lvl7pPr>
            <a:lvl8pPr indent="-228600" lvl="7" marL="3657600" algn="l">
              <a:lnSpc>
                <a:spcPct val="111000"/>
              </a:lnSpc>
              <a:spcBef>
                <a:spcPts val="930"/>
              </a:spcBef>
              <a:spcAft>
                <a:spcPts val="0"/>
              </a:spcAft>
              <a:buClr>
                <a:srgbClr val="188589"/>
              </a:buClr>
              <a:buSzPts val="1000"/>
              <a:buNone/>
              <a:defRPr sz="1000"/>
            </a:lvl8pPr>
            <a:lvl9pPr indent="-228600" lvl="8" marL="4114800" algn="l">
              <a:lnSpc>
                <a:spcPct val="111000"/>
              </a:lnSpc>
              <a:spcBef>
                <a:spcPts val="930"/>
              </a:spcBef>
              <a:spcAft>
                <a:spcPts val="0"/>
              </a:spcAft>
              <a:buClr>
                <a:srgbClr val="188589"/>
              </a:buClr>
              <a:buSzPts val="1000"/>
              <a:buNone/>
              <a:defRPr sz="1000"/>
            </a:lvl9pPr>
          </a:lstStyle>
          <a:p/>
        </p:txBody>
      </p:sp>
      <p:sp>
        <p:nvSpPr>
          <p:cNvPr id="128" name="Google Shape;128;g105997fed00_0_204"/>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g105997fed00_0_204"/>
          <p:cNvSpPr txBox="1"/>
          <p:nvPr>
            <p:ph idx="11" type="ftr"/>
          </p:nvPr>
        </p:nvSpPr>
        <p:spPr>
          <a:xfrm>
            <a:off x="1280160" y="6170490"/>
            <a:ext cx="64644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b="1">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g105997fed00_0_204"/>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g105997fed00_0_211"/>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g105997fed00_0_211"/>
          <p:cNvSpPr txBox="1"/>
          <p:nvPr>
            <p:ph idx="1" type="body"/>
          </p:nvPr>
        </p:nvSpPr>
        <p:spPr>
          <a:xfrm rot="5400000">
            <a:off x="4479760" y="-247174"/>
            <a:ext cx="3651600" cy="87705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134" name="Google Shape;134;g105997fed00_0_211"/>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g105997fed00_0_211"/>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g105997fed00_0_211"/>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g105997fed00_0_217"/>
          <p:cNvSpPr txBox="1"/>
          <p:nvPr>
            <p:ph type="title"/>
          </p:nvPr>
        </p:nvSpPr>
        <p:spPr>
          <a:xfrm rot="5400000">
            <a:off x="7393741" y="2391187"/>
            <a:ext cx="5340000" cy="15717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g105997fed00_0_217"/>
          <p:cNvSpPr txBox="1"/>
          <p:nvPr>
            <p:ph idx="1" type="body"/>
          </p:nvPr>
        </p:nvSpPr>
        <p:spPr>
          <a:xfrm rot="5400000">
            <a:off x="3252227" y="205923"/>
            <a:ext cx="5322600" cy="5959500"/>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140" name="Google Shape;140;g105997fed00_0_217"/>
          <p:cNvSpPr txBox="1"/>
          <p:nvPr>
            <p:ph idx="10" type="dt"/>
          </p:nvPr>
        </p:nvSpPr>
        <p:spPr>
          <a:xfrm>
            <a:off x="9277965" y="6296615"/>
            <a:ext cx="2505900" cy="3651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g105997fed00_0_217"/>
          <p:cNvSpPr txBox="1"/>
          <p:nvPr>
            <p:ph idx="11" type="ftr"/>
          </p:nvPr>
        </p:nvSpPr>
        <p:spPr>
          <a:xfrm>
            <a:off x="2933699" y="6296615"/>
            <a:ext cx="5959500" cy="3651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g105997fed00_0_217"/>
          <p:cNvSpPr txBox="1"/>
          <p:nvPr>
            <p:ph idx="12" type="sldNum"/>
          </p:nvPr>
        </p:nvSpPr>
        <p:spPr>
          <a:xfrm rot="5400000">
            <a:off x="8734711" y="2853202"/>
            <a:ext cx="5383200" cy="604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143" name="Google Shape;143;g105997fed00_0_217" title="Rule Line"/>
          <p:cNvCxnSpPr/>
          <p:nvPr/>
        </p:nvCxnSpPr>
        <p:spPr>
          <a:xfrm>
            <a:off x="9111582" y="571502"/>
            <a:ext cx="0" cy="5275500"/>
          </a:xfrm>
          <a:prstGeom prst="straightConnector1">
            <a:avLst/>
          </a:prstGeom>
          <a:noFill/>
          <a:ln cap="flat" cmpd="sng" w="38100">
            <a:solidFill>
              <a:srgbClr val="595959"/>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2.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000000"/>
              </a:buClr>
              <a:buSzPts val="3600"/>
              <a:buFont typeface="Century Gothic"/>
              <a:buNone/>
              <a:defRPr b="1" i="0" sz="36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9pPr>
          </a:lstStyle>
          <a:p/>
        </p:txBody>
      </p:sp>
      <p:sp>
        <p:nvSpPr>
          <p:cNvPr id="7" name="Google Shape;7;p5"/>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b="0"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b="0"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9pPr>
          </a:lstStyle>
          <a:p/>
        </p:txBody>
      </p:sp>
      <p:cxnSp>
        <p:nvCxnSpPr>
          <p:cNvPr id="8" name="Google Shape;8;p5"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pic>
        <p:nvPicPr>
          <p:cNvPr id="9" name="Google Shape;9;p5"/>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48" name="Shape 48"/>
        <p:cNvGrpSpPr/>
        <p:nvPr/>
      </p:nvGrpSpPr>
      <p:grpSpPr>
        <a:xfrm>
          <a:off x="0" y="0"/>
          <a:ext cx="0" cy="0"/>
          <a:chOff x="0" y="0"/>
          <a:chExt cx="0" cy="0"/>
        </a:xfrm>
      </p:grpSpPr>
      <p:sp>
        <p:nvSpPr>
          <p:cNvPr id="49" name="Google Shape;49;g105997fed00_0_128"/>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3F3F3F"/>
              </a:buClr>
              <a:buSzPts val="3200"/>
              <a:buFont typeface="Meiryo"/>
              <a:buNone/>
              <a:defRPr b="1" i="0" sz="32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0" name="Google Shape;50;g105997fed00_0_128"/>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Arial"/>
              <a:buNone/>
              <a:defRPr b="0" i="0" sz="1800" u="none" cap="none" strike="noStrike">
                <a:solidFill>
                  <a:srgbClr val="3F3F3F"/>
                </a:solidFill>
                <a:latin typeface="Meiryo"/>
                <a:ea typeface="Meiryo"/>
                <a:cs typeface="Meiryo"/>
                <a:sym typeface="Meiryo"/>
              </a:defRPr>
            </a:lvl1pPr>
            <a:lvl2pPr indent="-228600" lvl="1" marL="914400" marR="0" rtl="0" algn="l">
              <a:lnSpc>
                <a:spcPct val="140000"/>
              </a:lnSpc>
              <a:spcBef>
                <a:spcPts val="930"/>
              </a:spcBef>
              <a:spcAft>
                <a:spcPts val="0"/>
              </a:spcAft>
              <a:buClr>
                <a:srgbClr val="3F3F3F"/>
              </a:buClr>
              <a:buSzPts val="1600"/>
              <a:buFont typeface="Arial"/>
              <a:buNone/>
              <a:defRPr b="0" i="0" sz="1600" u="none" cap="none" strike="noStrike">
                <a:solidFill>
                  <a:srgbClr val="3F3F3F"/>
                </a:solidFill>
                <a:latin typeface="Meiryo"/>
                <a:ea typeface="Meiryo"/>
                <a:cs typeface="Meiryo"/>
                <a:sym typeface="Meiryo"/>
              </a:defRPr>
            </a:lvl2pPr>
            <a:lvl3pPr indent="-317500" lvl="2" marL="13716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3pPr>
            <a:lvl4pPr indent="-317500" lvl="3" marL="1828800" marR="0" rtl="0" algn="l">
              <a:lnSpc>
                <a:spcPct val="140000"/>
              </a:lnSpc>
              <a:spcBef>
                <a:spcPts val="930"/>
              </a:spcBef>
              <a:spcAft>
                <a:spcPts val="0"/>
              </a:spcAft>
              <a:buClr>
                <a:srgbClr val="3F3F3F"/>
              </a:buClr>
              <a:buSzPts val="1400"/>
              <a:buFont typeface="Arial"/>
              <a:buChar char="–"/>
              <a:defRPr b="0" i="0" sz="1400" u="none" cap="none" strike="noStrike">
                <a:solidFill>
                  <a:srgbClr val="3F3F3F"/>
                </a:solidFill>
                <a:latin typeface="Meiryo"/>
                <a:ea typeface="Meiryo"/>
                <a:cs typeface="Meiryo"/>
                <a:sym typeface="Meiryo"/>
              </a:defRPr>
            </a:lvl4pPr>
            <a:lvl5pPr indent="-317500" lvl="4" marL="22860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5pPr>
            <a:lvl6pPr indent="-317500" lvl="5" marL="27432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6pPr>
            <a:lvl7pPr indent="-317500" lvl="6" marL="32004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7pPr>
            <a:lvl8pPr indent="-317500" lvl="7" marL="36576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8pPr>
            <a:lvl9pPr indent="-317500" lvl="8" marL="41148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9pPr>
          </a:lstStyle>
          <a:p/>
        </p:txBody>
      </p:sp>
      <p:sp>
        <p:nvSpPr>
          <p:cNvPr id="51" name="Google Shape;51;g105997fed00_0_128"/>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52" name="Google Shape;52;g105997fed00_0_128"/>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53" name="Google Shape;53;g105997fed00_0_128"/>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54" name="Google Shape;54;g105997fed00_0_128" title="Rule Line"/>
          <p:cNvCxnSpPr/>
          <p:nvPr/>
        </p:nvCxnSpPr>
        <p:spPr>
          <a:xfrm>
            <a:off x="1920240" y="2176009"/>
            <a:ext cx="8770500" cy="0"/>
          </a:xfrm>
          <a:prstGeom prst="straightConnector1">
            <a:avLst/>
          </a:prstGeom>
          <a:noFill/>
          <a:ln cap="flat" cmpd="sng" w="25400">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3.png"/><Relationship Id="rId5"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hyperlink" Target="http://www.youtube.com/watch?v=Kr_1eaGAYKQ" TargetMode="External"/><Relationship Id="rId6"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34.png"/><Relationship Id="rId4" Type="http://schemas.openxmlformats.org/officeDocument/2006/relationships/hyperlink" Target="https://youtu.be/FOFm8fPP2Kc" TargetMode="External"/><Relationship Id="rId5" Type="http://schemas.openxmlformats.org/officeDocument/2006/relationships/image" Target="../media/image22.png"/><Relationship Id="rId6" Type="http://schemas.openxmlformats.org/officeDocument/2006/relationships/hyperlink" Target="http://www.youtube.com/watch?v=FOFm8fPP2Kc" TargetMode="External"/><Relationship Id="rId7" Type="http://schemas.openxmlformats.org/officeDocument/2006/relationships/image" Target="../media/image1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34.png"/><Relationship Id="rId4" Type="http://schemas.openxmlformats.org/officeDocument/2006/relationships/hyperlink" Target="https://youtu.be/dQ4E5iC4ckI" TargetMode="External"/><Relationship Id="rId5" Type="http://schemas.openxmlformats.org/officeDocument/2006/relationships/image" Target="../media/image22.png"/><Relationship Id="rId6" Type="http://schemas.openxmlformats.org/officeDocument/2006/relationships/hyperlink" Target="http://www.youtube.com/watch?v=dQ4E5iC4ckI" TargetMode="External"/><Relationship Id="rId7" Type="http://schemas.openxmlformats.org/officeDocument/2006/relationships/image" Target="../media/image2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34.png"/><Relationship Id="rId4" Type="http://schemas.openxmlformats.org/officeDocument/2006/relationships/hyperlink" Target="https://youtu.be/CiHHIQ5_jUg" TargetMode="External"/><Relationship Id="rId5" Type="http://schemas.openxmlformats.org/officeDocument/2006/relationships/image" Target="../media/image22.png"/><Relationship Id="rId6" Type="http://schemas.openxmlformats.org/officeDocument/2006/relationships/hyperlink" Target="http://www.youtube.com/watch?v=CiHHIQ5_jUg" TargetMode="External"/><Relationship Id="rId7" Type="http://schemas.openxmlformats.org/officeDocument/2006/relationships/image" Target="../media/image2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34.png"/><Relationship Id="rId4" Type="http://schemas.openxmlformats.org/officeDocument/2006/relationships/hyperlink" Target="https://youtu.be/dulBMqkuHes" TargetMode="External"/><Relationship Id="rId5" Type="http://schemas.openxmlformats.org/officeDocument/2006/relationships/image" Target="../media/image22.png"/><Relationship Id="rId6" Type="http://schemas.openxmlformats.org/officeDocument/2006/relationships/hyperlink" Target="http://www.youtube.com/watch?v=dulBMqkuHes" TargetMode="External"/><Relationship Id="rId7" Type="http://schemas.openxmlformats.org/officeDocument/2006/relationships/image" Target="../media/image2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24.png"/></Relationships>
</file>

<file path=ppt/slides/_rels/slide16.xml.rels><?xml version="1.0" encoding="UTF-8" standalone="yes"?><Relationships xmlns="http://schemas.openxmlformats.org/package/2006/relationships"><Relationship Id="rId11" Type="http://schemas.openxmlformats.org/officeDocument/2006/relationships/image" Target="../media/image37.jpg"/><Relationship Id="rId10" Type="http://schemas.openxmlformats.org/officeDocument/2006/relationships/image" Target="../media/image32.png"/><Relationship Id="rId13" Type="http://schemas.openxmlformats.org/officeDocument/2006/relationships/image" Target="../media/image33.png"/><Relationship Id="rId12"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27.png"/><Relationship Id="rId9" Type="http://schemas.openxmlformats.org/officeDocument/2006/relationships/image" Target="../media/image35.png"/><Relationship Id="rId5" Type="http://schemas.openxmlformats.org/officeDocument/2006/relationships/image" Target="../media/image23.png"/><Relationship Id="rId6" Type="http://schemas.openxmlformats.org/officeDocument/2006/relationships/image" Target="../media/image31.png"/><Relationship Id="rId7" Type="http://schemas.openxmlformats.org/officeDocument/2006/relationships/image" Target="../media/image29.png"/><Relationship Id="rId8"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
          <p:cNvSpPr/>
          <p:nvPr/>
        </p:nvSpPr>
        <p:spPr>
          <a:xfrm>
            <a:off x="304" y="-21076"/>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49" name="Google Shape;149;p1"/>
          <p:cNvSpPr txBox="1"/>
          <p:nvPr>
            <p:ph type="ctrTitle"/>
          </p:nvPr>
        </p:nvSpPr>
        <p:spPr>
          <a:xfrm>
            <a:off x="623450" y="1346275"/>
            <a:ext cx="5832000" cy="2116200"/>
          </a:xfrm>
          <a:prstGeom prst="rect">
            <a:avLst/>
          </a:prstGeom>
          <a:noFill/>
          <a:ln>
            <a:noFill/>
          </a:ln>
        </p:spPr>
        <p:txBody>
          <a:bodyPr anchorCtr="0" anchor="b" bIns="91425" lIns="109725" spcFirstLastPara="1" rIns="109725" wrap="square" tIns="109725">
            <a:noAutofit/>
          </a:bodyPr>
          <a:lstStyle/>
          <a:p>
            <a:pPr indent="0" lvl="0" marL="0" rtl="0" algn="l">
              <a:lnSpc>
                <a:spcPct val="100000"/>
              </a:lnSpc>
              <a:spcBef>
                <a:spcPts val="0"/>
              </a:spcBef>
              <a:spcAft>
                <a:spcPts val="0"/>
              </a:spcAft>
              <a:buClr>
                <a:srgbClr val="262626"/>
              </a:buClr>
              <a:buSzPts val="4860"/>
              <a:buFont typeface="Arial"/>
              <a:buNone/>
            </a:pPr>
            <a:r>
              <a:rPr lang="it-IT" sz="3459"/>
              <a:t>Session 4 – </a:t>
            </a:r>
            <a:r>
              <a:rPr lang="it-IT" sz="3459"/>
              <a:t>Green entrepreneurial mindset and business activities</a:t>
            </a:r>
            <a:endParaRPr sz="3459"/>
          </a:p>
        </p:txBody>
      </p:sp>
      <p:sp>
        <p:nvSpPr>
          <p:cNvPr id="150" name="Google Shape;150;p1"/>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51" name="Google Shape;151;p1"/>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2" name="Google Shape;152;p1"/>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53" name="Google Shape;153;p1"/>
          <p:cNvPicPr preferRelativeResize="0"/>
          <p:nvPr/>
        </p:nvPicPr>
        <p:blipFill rotWithShape="1">
          <a:blip r:embed="rId3">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154" name="Google Shape;154;p1"/>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155" name="Google Shape;155;p1"/>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156" name="Google Shape;156;p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157" name="Google Shape;157;p1"/>
          <p:cNvSpPr txBox="1"/>
          <p:nvPr/>
        </p:nvSpPr>
        <p:spPr>
          <a:xfrm>
            <a:off x="623442" y="3974334"/>
            <a:ext cx="5101800" cy="1576200"/>
          </a:xfrm>
          <a:prstGeom prst="rect">
            <a:avLst/>
          </a:prstGeom>
          <a:noFill/>
          <a:ln>
            <a:noFill/>
          </a:ln>
        </p:spPr>
        <p:txBody>
          <a:bodyPr anchorCtr="0" anchor="ctr" bIns="91425" lIns="109725" spcFirstLastPara="1" rIns="109725" wrap="square" tIns="109725">
            <a:normAutofit/>
          </a:bodyPr>
          <a:lstStyle/>
          <a:p>
            <a:pPr indent="0" lvl="0" marL="0" marR="0" rtl="0" algn="l">
              <a:lnSpc>
                <a:spcPct val="130000"/>
              </a:lnSpc>
              <a:spcBef>
                <a:spcPts val="0"/>
              </a:spcBef>
              <a:spcAft>
                <a:spcPts val="0"/>
              </a:spcAft>
              <a:buClr>
                <a:srgbClr val="000000"/>
              </a:buClr>
              <a:buSzPts val="2300"/>
              <a:buFont typeface="Arial"/>
              <a:buNone/>
            </a:pPr>
            <a:r>
              <a:rPr b="1" i="0" lang="it-IT" sz="2300" u="none" cap="none" strike="noStrike">
                <a:solidFill>
                  <a:srgbClr val="188589"/>
                </a:solidFill>
                <a:latin typeface="Century Gothic"/>
                <a:ea typeface="Century Gothic"/>
                <a:cs typeface="Century Gothic"/>
                <a:sym typeface="Century Gothic"/>
              </a:rPr>
              <a:t>OUTSIDE module 6</a:t>
            </a:r>
            <a:endParaRPr b="1" i="0" sz="2300" u="none" cap="none" strike="noStrike">
              <a:solidFill>
                <a:srgbClr val="188589"/>
              </a:solidFill>
              <a:latin typeface="Century Gothic"/>
              <a:ea typeface="Century Gothic"/>
              <a:cs typeface="Century Gothic"/>
              <a:sym typeface="Century Gothic"/>
            </a:endParaRPr>
          </a:p>
          <a:p>
            <a:pPr indent="0" lvl="0" marL="0" marR="0" rtl="0" algn="l">
              <a:lnSpc>
                <a:spcPct val="130000"/>
              </a:lnSpc>
              <a:spcBef>
                <a:spcPts val="0"/>
              </a:spcBef>
              <a:spcAft>
                <a:spcPts val="0"/>
              </a:spcAft>
              <a:buClr>
                <a:srgbClr val="000000"/>
              </a:buClr>
              <a:buSzPts val="2300"/>
              <a:buFont typeface="Arial"/>
              <a:buNone/>
            </a:pPr>
            <a:r>
              <a:rPr b="1" i="0" lang="it-IT" sz="2300" u="none" cap="none" strike="noStrike">
                <a:solidFill>
                  <a:srgbClr val="188589"/>
                </a:solidFill>
                <a:latin typeface="Century Gothic"/>
                <a:ea typeface="Century Gothic"/>
                <a:cs typeface="Century Gothic"/>
                <a:sym typeface="Century Gothic"/>
              </a:rPr>
              <a:t>Green Business Strategy</a:t>
            </a:r>
            <a:endParaRPr b="1" i="0" sz="2300" u="none" cap="none" strike="noStrike">
              <a:solidFill>
                <a:srgbClr val="188589"/>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63" name="Google Shape;163;p2"/>
          <p:cNvGrpSpPr/>
          <p:nvPr/>
        </p:nvGrpSpPr>
        <p:grpSpPr>
          <a:xfrm flipH="1">
            <a:off x="4308383" y="-76362"/>
            <a:ext cx="7883467" cy="6858000"/>
            <a:chOff x="0" y="0"/>
            <a:chExt cx="7883467" cy="6858000"/>
          </a:xfrm>
        </p:grpSpPr>
        <p:sp>
          <p:nvSpPr>
            <p:cNvPr id="164" name="Google Shape;164;p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65" name="Google Shape;165;p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66" name="Google Shape;166;p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67" name="Google Shape;167;p2"/>
          <p:cNvPicPr preferRelativeResize="0"/>
          <p:nvPr/>
        </p:nvPicPr>
        <p:blipFill rotWithShape="1">
          <a:blip r:embed="rId3">
            <a:alphaModFix/>
          </a:blip>
          <a:srcRect b="0" l="0" r="0" t="0"/>
          <a:stretch/>
        </p:blipFill>
        <p:spPr>
          <a:xfrm>
            <a:off x="9668224" y="39777"/>
            <a:ext cx="2633627" cy="751268"/>
          </a:xfrm>
          <a:prstGeom prst="rect">
            <a:avLst/>
          </a:prstGeom>
          <a:noFill/>
          <a:ln>
            <a:noFill/>
          </a:ln>
        </p:spPr>
      </p:pic>
      <p:sp>
        <p:nvSpPr>
          <p:cNvPr id="168" name="Google Shape;168;p2"/>
          <p:cNvSpPr txBox="1"/>
          <p:nvPr/>
        </p:nvSpPr>
        <p:spPr>
          <a:xfrm>
            <a:off x="224000" y="1445234"/>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Introduction</a:t>
            </a:r>
            <a:endParaRPr b="0" i="1" sz="3600" u="none" cap="none" strike="noStrike">
              <a:solidFill>
                <a:srgbClr val="262626"/>
              </a:solidFill>
              <a:latin typeface="Century Gothic"/>
              <a:ea typeface="Century Gothic"/>
              <a:cs typeface="Century Gothic"/>
              <a:sym typeface="Century Gothic"/>
            </a:endParaRPr>
          </a:p>
        </p:txBody>
      </p:sp>
      <p:sp>
        <p:nvSpPr>
          <p:cNvPr id="169" name="Google Shape;169;p2"/>
          <p:cNvSpPr txBox="1"/>
          <p:nvPr/>
        </p:nvSpPr>
        <p:spPr>
          <a:xfrm>
            <a:off x="224000" y="2141513"/>
            <a:ext cx="7169100" cy="3693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lang="it-IT" sz="2000">
                <a:solidFill>
                  <a:srgbClr val="434343"/>
                </a:solidFill>
                <a:latin typeface="Century Gothic"/>
                <a:ea typeface="Century Gothic"/>
                <a:cs typeface="Century Gothic"/>
                <a:sym typeface="Century Gothic"/>
              </a:rPr>
              <a:t>This final session focuses on the </a:t>
            </a:r>
            <a:r>
              <a:rPr b="1" lang="it-IT" sz="2000">
                <a:solidFill>
                  <a:srgbClr val="188185"/>
                </a:solidFill>
                <a:latin typeface="Century Gothic"/>
                <a:ea typeface="Century Gothic"/>
                <a:cs typeface="Century Gothic"/>
                <a:sym typeface="Century Gothic"/>
              </a:rPr>
              <a:t>green entrepreneurial mindset</a:t>
            </a:r>
            <a:r>
              <a:rPr lang="it-IT" sz="2000">
                <a:solidFill>
                  <a:srgbClr val="434343"/>
                </a:solidFill>
                <a:latin typeface="Century Gothic"/>
                <a:ea typeface="Century Gothic"/>
                <a:cs typeface="Century Gothic"/>
                <a:sym typeface="Century Gothic"/>
              </a:rPr>
              <a:t>. </a:t>
            </a:r>
            <a:endParaRPr sz="2000">
              <a:solidFill>
                <a:srgbClr val="434343"/>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rgbClr val="434343"/>
                </a:solidFill>
                <a:latin typeface="Century Gothic"/>
                <a:ea typeface="Century Gothic"/>
                <a:cs typeface="Century Gothic"/>
                <a:sym typeface="Century Gothic"/>
              </a:rPr>
              <a:t>Participants consider outputs of all previous sessions through the eyes of a </a:t>
            </a:r>
            <a:r>
              <a:rPr b="1" lang="it-IT" sz="2000">
                <a:solidFill>
                  <a:srgbClr val="188185"/>
                </a:solidFill>
                <a:latin typeface="Century Gothic"/>
                <a:ea typeface="Century Gothic"/>
                <a:cs typeface="Century Gothic"/>
                <a:sym typeface="Century Gothic"/>
              </a:rPr>
              <a:t>pro-environment entrepreneur</a:t>
            </a:r>
            <a:r>
              <a:rPr lang="it-IT" sz="2000">
                <a:solidFill>
                  <a:srgbClr val="434343"/>
                </a:solidFill>
                <a:latin typeface="Century Gothic"/>
                <a:ea typeface="Century Gothic"/>
                <a:cs typeface="Century Gothic"/>
                <a:sym typeface="Century Gothic"/>
              </a:rPr>
              <a:t>. </a:t>
            </a:r>
            <a:endParaRPr sz="2000">
              <a:solidFill>
                <a:srgbClr val="434343"/>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rgbClr val="434343"/>
                </a:solidFill>
                <a:latin typeface="Century Gothic"/>
                <a:ea typeface="Century Gothic"/>
                <a:cs typeface="Century Gothic"/>
                <a:sym typeface="Century Gothic"/>
              </a:rPr>
              <a:t>It introduces participants to: </a:t>
            </a:r>
            <a:r>
              <a:rPr b="1" lang="it-IT" sz="2000">
                <a:solidFill>
                  <a:srgbClr val="188185"/>
                </a:solidFill>
                <a:latin typeface="Century Gothic"/>
                <a:ea typeface="Century Gothic"/>
                <a:cs typeface="Century Gothic"/>
                <a:sym typeface="Century Gothic"/>
              </a:rPr>
              <a:t>a)</a:t>
            </a:r>
            <a:r>
              <a:rPr lang="it-IT" sz="2000">
                <a:solidFill>
                  <a:srgbClr val="434343"/>
                </a:solidFill>
                <a:latin typeface="Century Gothic"/>
                <a:ea typeface="Century Gothic"/>
                <a:cs typeface="Century Gothic"/>
                <a:sym typeface="Century Gothic"/>
              </a:rPr>
              <a:t> the role of enterprise, </a:t>
            </a:r>
            <a:r>
              <a:rPr b="1" lang="it-IT" sz="2000">
                <a:solidFill>
                  <a:srgbClr val="188185"/>
                </a:solidFill>
                <a:latin typeface="Century Gothic"/>
                <a:ea typeface="Century Gothic"/>
                <a:cs typeface="Century Gothic"/>
                <a:sym typeface="Century Gothic"/>
              </a:rPr>
              <a:t>b)</a:t>
            </a:r>
            <a:r>
              <a:rPr lang="it-IT" sz="2000">
                <a:solidFill>
                  <a:srgbClr val="434343"/>
                </a:solidFill>
                <a:latin typeface="Century Gothic"/>
                <a:ea typeface="Century Gothic"/>
                <a:cs typeface="Century Gothic"/>
                <a:sym typeface="Century Gothic"/>
              </a:rPr>
              <a:t> entrepreneurship, and </a:t>
            </a:r>
            <a:r>
              <a:rPr b="1" lang="it-IT" sz="2000">
                <a:solidFill>
                  <a:srgbClr val="188185"/>
                </a:solidFill>
                <a:latin typeface="Century Gothic"/>
                <a:ea typeface="Century Gothic"/>
                <a:cs typeface="Century Gothic"/>
                <a:sym typeface="Century Gothic"/>
              </a:rPr>
              <a:t>c)</a:t>
            </a:r>
            <a:r>
              <a:rPr lang="it-IT" sz="2000">
                <a:solidFill>
                  <a:srgbClr val="434343"/>
                </a:solidFill>
                <a:latin typeface="Century Gothic"/>
                <a:ea typeface="Century Gothic"/>
                <a:cs typeface="Century Gothic"/>
                <a:sym typeface="Century Gothic"/>
              </a:rPr>
              <a:t> entrepreneurial mindset.</a:t>
            </a:r>
            <a:endParaRPr sz="2000">
              <a:solidFill>
                <a:srgbClr val="434343"/>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rgbClr val="434343"/>
                </a:solidFill>
                <a:latin typeface="Century Gothic"/>
                <a:ea typeface="Century Gothic"/>
                <a:cs typeface="Century Gothic"/>
                <a:sym typeface="Century Gothic"/>
              </a:rPr>
              <a:t>This session is mapped to </a:t>
            </a:r>
            <a:r>
              <a:rPr b="1" lang="it-IT" sz="2000">
                <a:solidFill>
                  <a:srgbClr val="188185"/>
                </a:solidFill>
                <a:latin typeface="Century Gothic"/>
                <a:ea typeface="Century Gothic"/>
                <a:cs typeface="Century Gothic"/>
                <a:sym typeface="Century Gothic"/>
              </a:rPr>
              <a:t>"Phase 3 GO OUTSIDE"</a:t>
            </a:r>
            <a:r>
              <a:rPr lang="it-IT" sz="2000">
                <a:solidFill>
                  <a:srgbClr val="434343"/>
                </a:solidFill>
                <a:latin typeface="Century Gothic"/>
                <a:ea typeface="Century Gothic"/>
                <a:cs typeface="Century Gothic"/>
                <a:sym typeface="Century Gothic"/>
              </a:rPr>
              <a:t> and it can support Stakeholder Engagement.</a:t>
            </a:r>
            <a:endParaRPr sz="2000">
              <a:solidFill>
                <a:srgbClr val="434343"/>
              </a:solidFill>
              <a:latin typeface="Century Gothic"/>
              <a:ea typeface="Century Gothic"/>
              <a:cs typeface="Century Gothic"/>
              <a:sym typeface="Century Gothic"/>
            </a:endParaRPr>
          </a:p>
        </p:txBody>
      </p:sp>
      <p:pic>
        <p:nvPicPr>
          <p:cNvPr id="170" name="Google Shape;170;p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71" name="Google Shape;171;p2"/>
          <p:cNvSpPr txBox="1"/>
          <p:nvPr/>
        </p:nvSpPr>
        <p:spPr>
          <a:xfrm>
            <a:off x="7273437" y="58704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https://www.instagram.com/p/CXQ1L2Qtyno/</a:t>
            </a:r>
            <a:endParaRPr b="0" i="0" sz="800" u="none" cap="none" strike="noStrike">
              <a:solidFill>
                <a:srgbClr val="000000"/>
              </a:solidFill>
              <a:latin typeface="Century Gothic"/>
              <a:ea typeface="Century Gothic"/>
              <a:cs typeface="Century Gothic"/>
              <a:sym typeface="Century Gothic"/>
            </a:endParaRPr>
          </a:p>
        </p:txBody>
      </p:sp>
      <p:pic>
        <p:nvPicPr>
          <p:cNvPr id="172" name="Google Shape;172;p2"/>
          <p:cNvPicPr preferRelativeResize="0"/>
          <p:nvPr/>
        </p:nvPicPr>
        <p:blipFill rotWithShape="1">
          <a:blip r:embed="rId5">
            <a:alphaModFix/>
          </a:blip>
          <a:srcRect b="0" l="0" r="0" t="5042"/>
          <a:stretch/>
        </p:blipFill>
        <p:spPr>
          <a:xfrm>
            <a:off x="7403125" y="1596200"/>
            <a:ext cx="4309300" cy="4087650"/>
          </a:xfrm>
          <a:prstGeom prst="rect">
            <a:avLst/>
          </a:prstGeom>
          <a:noFill/>
          <a:ln>
            <a:noFill/>
          </a:ln>
        </p:spPr>
      </p:pic>
      <p:sp>
        <p:nvSpPr>
          <p:cNvPr id="173" name="Google Shape;173;p2"/>
          <p:cNvSpPr/>
          <p:nvPr/>
        </p:nvSpPr>
        <p:spPr>
          <a:xfrm>
            <a:off x="7369425" y="15516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g103ede1746f_0_76"/>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79" name="Google Shape;179;g103ede1746f_0_76"/>
          <p:cNvGrpSpPr/>
          <p:nvPr/>
        </p:nvGrpSpPr>
        <p:grpSpPr>
          <a:xfrm flipH="1">
            <a:off x="4308383" y="-76362"/>
            <a:ext cx="7883467" cy="6858000"/>
            <a:chOff x="0" y="0"/>
            <a:chExt cx="7883467" cy="6858000"/>
          </a:xfrm>
        </p:grpSpPr>
        <p:sp>
          <p:nvSpPr>
            <p:cNvPr id="180" name="Google Shape;180;g103ede1746f_0_7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81" name="Google Shape;181;g103ede1746f_0_7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2" name="Google Shape;182;g103ede1746f_0_7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83" name="Google Shape;183;g103ede1746f_0_76"/>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84" name="Google Shape;184;g103ede1746f_0_76"/>
          <p:cNvSpPr txBox="1"/>
          <p:nvPr/>
        </p:nvSpPr>
        <p:spPr>
          <a:xfrm>
            <a:off x="349863" y="16340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Session aim/purpose:</a:t>
            </a:r>
            <a:endParaRPr b="0" i="1" sz="3600" u="none" cap="none" strike="noStrike">
              <a:solidFill>
                <a:srgbClr val="262626"/>
              </a:solidFill>
              <a:latin typeface="Century Gothic"/>
              <a:ea typeface="Century Gothic"/>
              <a:cs typeface="Century Gothic"/>
              <a:sym typeface="Century Gothic"/>
            </a:endParaRPr>
          </a:p>
        </p:txBody>
      </p:sp>
      <p:sp>
        <p:nvSpPr>
          <p:cNvPr id="185" name="Google Shape;185;g103ede1746f_0_76"/>
          <p:cNvSpPr txBox="1"/>
          <p:nvPr/>
        </p:nvSpPr>
        <p:spPr>
          <a:xfrm>
            <a:off x="349863" y="2342525"/>
            <a:ext cx="6695100" cy="3251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explore the concept of </a:t>
            </a:r>
            <a:r>
              <a:rPr b="1" lang="it-IT" sz="2000">
                <a:solidFill>
                  <a:srgbClr val="188185"/>
                </a:solidFill>
                <a:latin typeface="Century Gothic"/>
                <a:ea typeface="Century Gothic"/>
                <a:cs typeface="Century Gothic"/>
                <a:sym typeface="Century Gothic"/>
              </a:rPr>
              <a:t>enterprise</a:t>
            </a:r>
            <a:r>
              <a:rPr lang="it-IT" sz="2000">
                <a:solidFill>
                  <a:schemeClr val="dk1"/>
                </a:solidFill>
                <a:latin typeface="Century Gothic"/>
                <a:ea typeface="Century Gothic"/>
                <a:cs typeface="Century Gothic"/>
                <a:sym typeface="Century Gothic"/>
              </a:rPr>
              <a:t>, </a:t>
            </a:r>
            <a:r>
              <a:rPr b="1" lang="it-IT" sz="2000">
                <a:solidFill>
                  <a:srgbClr val="188185"/>
                </a:solidFill>
                <a:latin typeface="Century Gothic"/>
                <a:ea typeface="Century Gothic"/>
                <a:cs typeface="Century Gothic"/>
                <a:sym typeface="Century Gothic"/>
              </a:rPr>
              <a:t>entrepreneurship</a:t>
            </a:r>
            <a:r>
              <a:rPr lang="it-IT" sz="2000">
                <a:solidFill>
                  <a:schemeClr val="dk1"/>
                </a:solidFill>
                <a:latin typeface="Century Gothic"/>
                <a:ea typeface="Century Gothic"/>
                <a:cs typeface="Century Gothic"/>
                <a:sym typeface="Century Gothic"/>
              </a:rPr>
              <a:t>, &amp; </a:t>
            </a:r>
            <a:r>
              <a:rPr b="1" lang="it-IT" sz="2000">
                <a:solidFill>
                  <a:srgbClr val="188185"/>
                </a:solidFill>
                <a:latin typeface="Century Gothic"/>
                <a:ea typeface="Century Gothic"/>
                <a:cs typeface="Century Gothic"/>
                <a:sym typeface="Century Gothic"/>
              </a:rPr>
              <a:t>entrepreneurial</a:t>
            </a:r>
            <a:r>
              <a:rPr lang="it-IT" sz="2000">
                <a:solidFill>
                  <a:schemeClr val="dk1"/>
                </a:solidFill>
                <a:latin typeface="Century Gothic"/>
                <a:ea typeface="Century Gothic"/>
                <a:cs typeface="Century Gothic"/>
                <a:sym typeface="Century Gothic"/>
              </a:rPr>
              <a:t> </a:t>
            </a:r>
            <a:r>
              <a:rPr b="1" lang="it-IT" sz="2000">
                <a:solidFill>
                  <a:srgbClr val="188185"/>
                </a:solidFill>
                <a:latin typeface="Century Gothic"/>
                <a:ea typeface="Century Gothic"/>
                <a:cs typeface="Century Gothic"/>
                <a:sym typeface="Century Gothic"/>
              </a:rPr>
              <a:t>mindset</a:t>
            </a:r>
            <a:r>
              <a:rPr lang="it-IT" sz="2000">
                <a:solidFill>
                  <a:schemeClr val="dk1"/>
                </a:solidFill>
                <a:latin typeface="Century Gothic"/>
                <a:ea typeface="Century Gothic"/>
                <a:cs typeface="Century Gothic"/>
                <a:sym typeface="Century Gothic"/>
              </a:rPr>
              <a:t>.</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explain the </a:t>
            </a:r>
            <a:r>
              <a:rPr b="1" lang="it-IT" sz="2000">
                <a:solidFill>
                  <a:srgbClr val="188185"/>
                </a:solidFill>
                <a:latin typeface="Century Gothic"/>
                <a:ea typeface="Century Gothic"/>
                <a:cs typeface="Century Gothic"/>
                <a:sym typeface="Century Gothic"/>
              </a:rPr>
              <a:t>pro-environment entrepreneurial mindset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explore the concept of </a:t>
            </a:r>
            <a:r>
              <a:rPr b="1" lang="it-IT" sz="2000">
                <a:solidFill>
                  <a:srgbClr val="188185"/>
                </a:solidFill>
                <a:latin typeface="Century Gothic"/>
                <a:ea typeface="Century Gothic"/>
                <a:cs typeface="Century Gothic"/>
                <a:sym typeface="Century Gothic"/>
              </a:rPr>
              <a:t>start-up incubators</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examine </a:t>
            </a:r>
            <a:r>
              <a:rPr b="1" lang="it-IT" sz="2000">
                <a:solidFill>
                  <a:srgbClr val="188185"/>
                </a:solidFill>
                <a:latin typeface="Century Gothic"/>
                <a:ea typeface="Century Gothic"/>
                <a:cs typeface="Century Gothic"/>
                <a:sym typeface="Century Gothic"/>
              </a:rPr>
              <a:t>options for growing</a:t>
            </a:r>
            <a:r>
              <a:rPr lang="it-IT" sz="2000">
                <a:solidFill>
                  <a:schemeClr val="dk1"/>
                </a:solidFill>
                <a:latin typeface="Century Gothic"/>
                <a:ea typeface="Century Gothic"/>
                <a:cs typeface="Century Gothic"/>
                <a:sym typeface="Century Gothic"/>
              </a:rPr>
              <a:t> a green economy</a:t>
            </a:r>
            <a:endParaRPr sz="2000">
              <a:solidFill>
                <a:schemeClr val="dk1"/>
              </a:solidFill>
              <a:latin typeface="Century Gothic"/>
              <a:ea typeface="Century Gothic"/>
              <a:cs typeface="Century Gothic"/>
              <a:sym typeface="Century Gothic"/>
            </a:endParaRPr>
          </a:p>
        </p:txBody>
      </p:sp>
      <p:pic>
        <p:nvPicPr>
          <p:cNvPr id="186" name="Google Shape;186;g103ede1746f_0_76"/>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87" name="Google Shape;187;g103ede1746f_0_76"/>
          <p:cNvSpPr txBox="1"/>
          <p:nvPr/>
        </p:nvSpPr>
        <p:spPr>
          <a:xfrm>
            <a:off x="7273437" y="58704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https://www.instagram.com/p/CXQncpPNrhq/</a:t>
            </a:r>
            <a:endParaRPr b="0" i="0" sz="800" u="none" cap="none" strike="noStrike">
              <a:solidFill>
                <a:srgbClr val="000000"/>
              </a:solidFill>
              <a:latin typeface="Century Gothic"/>
              <a:ea typeface="Century Gothic"/>
              <a:cs typeface="Century Gothic"/>
              <a:sym typeface="Century Gothic"/>
            </a:endParaRPr>
          </a:p>
        </p:txBody>
      </p:sp>
      <p:pic>
        <p:nvPicPr>
          <p:cNvPr id="188" name="Google Shape;188;g103ede1746f_0_76"/>
          <p:cNvPicPr preferRelativeResize="0"/>
          <p:nvPr/>
        </p:nvPicPr>
        <p:blipFill>
          <a:blip r:embed="rId5">
            <a:alphaModFix/>
          </a:blip>
          <a:stretch>
            <a:fillRect/>
          </a:stretch>
        </p:blipFill>
        <p:spPr>
          <a:xfrm>
            <a:off x="7231279" y="1431225"/>
            <a:ext cx="4238447" cy="4217100"/>
          </a:xfrm>
          <a:prstGeom prst="rect">
            <a:avLst/>
          </a:prstGeom>
          <a:noFill/>
          <a:ln>
            <a:noFill/>
          </a:ln>
        </p:spPr>
      </p:pic>
      <p:sp>
        <p:nvSpPr>
          <p:cNvPr id="189" name="Google Shape;189;g103ede1746f_0_76"/>
          <p:cNvSpPr/>
          <p:nvPr/>
        </p:nvSpPr>
        <p:spPr>
          <a:xfrm>
            <a:off x="7157875" y="1475425"/>
            <a:ext cx="44358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1064da25268_0_4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95" name="Google Shape;195;g1064da25268_0_49"/>
          <p:cNvGrpSpPr/>
          <p:nvPr/>
        </p:nvGrpSpPr>
        <p:grpSpPr>
          <a:xfrm flipH="1">
            <a:off x="4308383" y="-76362"/>
            <a:ext cx="7883467" cy="6858000"/>
            <a:chOff x="0" y="0"/>
            <a:chExt cx="7883467" cy="6858000"/>
          </a:xfrm>
        </p:grpSpPr>
        <p:sp>
          <p:nvSpPr>
            <p:cNvPr id="196" name="Google Shape;196;g1064da25268_0_4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97" name="Google Shape;197;g1064da25268_0_4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8" name="Google Shape;198;g1064da25268_0_4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99" name="Google Shape;199;g1064da25268_0_4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graphicFrame>
        <p:nvGraphicFramePr>
          <p:cNvPr id="200" name="Google Shape;200;g1064da25268_0_49"/>
          <p:cNvGraphicFramePr/>
          <p:nvPr/>
        </p:nvGraphicFramePr>
        <p:xfrm>
          <a:off x="786163" y="998855"/>
          <a:ext cx="3000000" cy="3000000"/>
        </p:xfrm>
        <a:graphic>
          <a:graphicData uri="http://schemas.openxmlformats.org/drawingml/2006/table">
            <a:tbl>
              <a:tblPr bandRow="1">
                <a:noFill/>
                <a:tableStyleId>{435A1B13-0E71-41D6-9E67-2FF06DC384CE}</a:tableStyleId>
              </a:tblPr>
              <a:tblGrid>
                <a:gridCol w="8818350"/>
                <a:gridCol w="1801300"/>
              </a:tblGrid>
              <a:tr h="668075">
                <a:tc gridSpan="2">
                  <a:txBody>
                    <a:bodyPr/>
                    <a:lstStyle/>
                    <a:p>
                      <a:pPr indent="0" lvl="0" marL="179999" marR="0" rtl="0" algn="l">
                        <a:lnSpc>
                          <a:spcPct val="100000"/>
                        </a:lnSpc>
                        <a:spcBef>
                          <a:spcPts val="0"/>
                        </a:spcBef>
                        <a:spcAft>
                          <a:spcPts val="0"/>
                        </a:spcAft>
                        <a:buClr>
                          <a:srgbClr val="000000"/>
                        </a:buClr>
                        <a:buSzPts val="3600"/>
                        <a:buFont typeface="Arial"/>
                        <a:buNone/>
                      </a:pPr>
                      <a:r>
                        <a:rPr b="1" lang="it-IT" sz="3400" u="none" cap="none" strike="noStrike">
                          <a:solidFill>
                            <a:srgbClr val="262626"/>
                          </a:solidFill>
                          <a:latin typeface="Century Gothic"/>
                          <a:ea typeface="Century Gothic"/>
                          <a:cs typeface="Century Gothic"/>
                          <a:sym typeface="Century Gothic"/>
                        </a:rPr>
                        <a:t>Session outline</a:t>
                      </a:r>
                      <a:endParaRPr sz="3400" u="none" cap="none" strike="noStrike">
                        <a:solidFill>
                          <a:srgbClr val="262626"/>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4705"/>
                      </a:srgbClr>
                    </a:solidFill>
                  </a:tcPr>
                </a:tc>
                <a:tc hMerge="1"/>
              </a:tr>
              <a:tr h="644100">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Activities breakdown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4705"/>
                      </a:srgbClr>
                    </a:solidFill>
                  </a:tcPr>
                </a:tc>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Duration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4705"/>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Slide Presentation: </a:t>
                      </a:r>
                      <a:r>
                        <a:rPr lang="it-IT" sz="1700">
                          <a:latin typeface="Century Gothic"/>
                          <a:ea typeface="Century Gothic"/>
                          <a:cs typeface="Century Gothic"/>
                          <a:sym typeface="Century Gothic"/>
                        </a:rPr>
                        <a:t>Entrepreneurial Mindset for a Green Business Venture</a:t>
                      </a:r>
                      <a:r>
                        <a:rPr lang="it-IT" sz="1700" u="none" cap="none" strike="noStrike">
                          <a:latin typeface="Century Gothic"/>
                          <a:ea typeface="Century Gothic"/>
                          <a:cs typeface="Century Gothic"/>
                          <a:sym typeface="Century Gothic"/>
                        </a:rPr>
                        <a:t>.</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35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1: </a:t>
                      </a:r>
                      <a:r>
                        <a:rPr lang="it-IT" sz="1700">
                          <a:latin typeface="Century Gothic"/>
                          <a:ea typeface="Century Gothic"/>
                          <a:cs typeface="Century Gothic"/>
                          <a:sym typeface="Century Gothic"/>
                        </a:rPr>
                        <a:t>Teamwork where participants carry out online research</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2:</a:t>
                      </a:r>
                      <a:r>
                        <a:rPr lang="it-IT" sz="1700" u="none" cap="none" strike="noStrike">
                          <a:latin typeface="Century Gothic"/>
                          <a:ea typeface="Century Gothic"/>
                          <a:cs typeface="Century Gothic"/>
                          <a:sym typeface="Century Gothic"/>
                        </a:rPr>
                        <a:t> </a:t>
                      </a:r>
                      <a:r>
                        <a:rPr lang="it-IT" sz="1700">
                          <a:latin typeface="Century Gothic"/>
                          <a:ea typeface="Century Gothic"/>
                          <a:cs typeface="Century Gothic"/>
                          <a:sym typeface="Century Gothic"/>
                        </a:rPr>
                        <a:t>Teams give a pitch as a small start-up venture</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Feedforward: </a:t>
                      </a:r>
                      <a:r>
                        <a:rPr lang="it-IT" sz="1700" u="none" cap="none" strike="noStrike">
                          <a:latin typeface="Century Gothic"/>
                          <a:ea typeface="Century Gothic"/>
                          <a:cs typeface="Century Gothic"/>
                          <a:sym typeface="Century Gothic"/>
                        </a:rPr>
                        <a:t>Formative feedforward to group, linking theory and concepts to a real-life scenario.</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30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Debriefing:</a:t>
                      </a:r>
                      <a:r>
                        <a:rPr lang="it-IT" sz="1700" u="none" cap="none" strike="noStrike">
                          <a:latin typeface="Century Gothic"/>
                          <a:ea typeface="Century Gothic"/>
                          <a:cs typeface="Century Gothic"/>
                          <a:sym typeface="Century Gothic"/>
                        </a:rPr>
                        <a:t> Q&amp;A session to identify gaps in learning and address them (Q&amp;A, quiz, or case study).</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20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3:</a:t>
                      </a:r>
                      <a:r>
                        <a:rPr lang="it-IT" sz="1700" u="none" cap="none" strike="noStrike">
                          <a:latin typeface="Century Gothic"/>
                          <a:ea typeface="Century Gothic"/>
                          <a:cs typeface="Century Gothic"/>
                          <a:sym typeface="Century Gothic"/>
                        </a:rPr>
                        <a:t> Personal reflection and optional homework.</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Assessment:</a:t>
                      </a:r>
                      <a:r>
                        <a:rPr lang="it-IT" sz="1700" u="none" cap="none" strike="noStrike">
                          <a:latin typeface="Century Gothic"/>
                          <a:ea typeface="Century Gothic"/>
                          <a:cs typeface="Century Gothic"/>
                          <a:sym typeface="Century Gothic"/>
                        </a:rPr>
                        <a:t> Complete a training evaluation form</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5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bl>
          </a:graphicData>
        </a:graphic>
      </p:graphicFrame>
      <p:pic>
        <p:nvPicPr>
          <p:cNvPr id="201" name="Google Shape;201;g1064da25268_0_4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g1064da25268_3_2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07" name="Google Shape;207;g1064da25268_3_22"/>
          <p:cNvGrpSpPr/>
          <p:nvPr/>
        </p:nvGrpSpPr>
        <p:grpSpPr>
          <a:xfrm flipH="1">
            <a:off x="4308383" y="-76362"/>
            <a:ext cx="7883467" cy="6858000"/>
            <a:chOff x="0" y="0"/>
            <a:chExt cx="7883467" cy="6858000"/>
          </a:xfrm>
        </p:grpSpPr>
        <p:sp>
          <p:nvSpPr>
            <p:cNvPr id="208" name="Google Shape;208;g1064da25268_3_2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09" name="Google Shape;209;g1064da25268_3_2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0" name="Google Shape;210;g1064da25268_3_2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11" name="Google Shape;211;g1064da25268_3_2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12" name="Google Shape;212;g1064da25268_3_2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Note to trainer:</a:t>
            </a:r>
            <a:endParaRPr b="0" i="1" sz="3600" u="none" cap="none" strike="noStrike">
              <a:solidFill>
                <a:srgbClr val="262626"/>
              </a:solidFill>
              <a:latin typeface="Century Gothic"/>
              <a:ea typeface="Century Gothic"/>
              <a:cs typeface="Century Gothic"/>
              <a:sym typeface="Century Gothic"/>
            </a:endParaRPr>
          </a:p>
        </p:txBody>
      </p:sp>
      <p:sp>
        <p:nvSpPr>
          <p:cNvPr id="213" name="Google Shape;213;g1064da25268_3_22"/>
          <p:cNvSpPr txBox="1"/>
          <p:nvPr/>
        </p:nvSpPr>
        <p:spPr>
          <a:xfrm>
            <a:off x="245250" y="2632550"/>
            <a:ext cx="6988500" cy="3060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Slide Presentation:</a:t>
            </a:r>
            <a:r>
              <a:rPr b="0" i="0" lang="it-IT" sz="2000" u="none" cap="none" strike="noStrike">
                <a:solidFill>
                  <a:srgbClr val="434343"/>
                </a:solidFill>
                <a:latin typeface="Century Gothic"/>
                <a:ea typeface="Century Gothic"/>
                <a:cs typeface="Century Gothic"/>
                <a:sym typeface="Century Gothic"/>
              </a:rPr>
              <a:t> </a:t>
            </a:r>
            <a:r>
              <a:rPr lang="it-IT" sz="2000">
                <a:solidFill>
                  <a:srgbClr val="434343"/>
                </a:solidFill>
                <a:latin typeface="Century Gothic"/>
                <a:ea typeface="Century Gothic"/>
                <a:cs typeface="Century Gothic"/>
                <a:sym typeface="Century Gothic"/>
              </a:rPr>
              <a:t>Entrepreneurial Mindset for a Green Business Venture </a:t>
            </a:r>
            <a:r>
              <a:rPr b="1" i="0" lang="it-IT" sz="2000" u="none" cap="none" strike="noStrike">
                <a:solidFill>
                  <a:srgbClr val="000000"/>
                </a:solidFill>
                <a:latin typeface="Century Gothic"/>
                <a:ea typeface="Century Gothic"/>
                <a:cs typeface="Century Gothic"/>
                <a:sym typeface="Century Gothic"/>
              </a:rPr>
              <a:t>(35 minutes):</a:t>
            </a:r>
            <a:endParaRPr b="1"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t/>
            </a:r>
            <a:endParaRPr b="1"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1100"/>
              </a:spcBef>
              <a:spcAft>
                <a:spcPts val="0"/>
              </a:spcAft>
              <a:buClr>
                <a:srgbClr val="188185"/>
              </a:buClr>
              <a:buSzPts val="2000"/>
              <a:buFont typeface="Century Gothic"/>
              <a:buChar char="●"/>
            </a:pPr>
            <a:r>
              <a:rPr b="0" i="0" lang="it-IT" sz="2000" u="none" cap="none" strike="noStrike">
                <a:solidFill>
                  <a:schemeClr val="dk1"/>
                </a:solidFill>
                <a:latin typeface="Century Gothic"/>
                <a:ea typeface="Century Gothic"/>
                <a:cs typeface="Century Gothic"/>
                <a:sym typeface="Century Gothic"/>
              </a:rPr>
              <a:t>Refer and use the Module 6 Green Business Strategy descriptor information in the OUTSIDE Toolkit. </a:t>
            </a:r>
            <a:endParaRPr b="0" i="0" sz="2000" u="none" cap="none" strike="noStrike">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0" i="0" lang="it-IT" sz="2000" u="none" cap="none" strike="noStrike">
                <a:solidFill>
                  <a:schemeClr val="dk1"/>
                </a:solidFill>
                <a:latin typeface="Century Gothic"/>
                <a:ea typeface="Century Gothic"/>
                <a:cs typeface="Century Gothic"/>
                <a:sym typeface="Century Gothic"/>
              </a:rPr>
              <a:t>Adapt all content to suit</a:t>
            </a:r>
            <a:r>
              <a:rPr lang="it-IT" sz="2000">
                <a:solidFill>
                  <a:schemeClr val="dk1"/>
                </a:solidFill>
                <a:latin typeface="Century Gothic"/>
                <a:ea typeface="Century Gothic"/>
                <a:cs typeface="Century Gothic"/>
                <a:sym typeface="Century Gothic"/>
              </a:rPr>
              <a:t>s the age range of</a:t>
            </a:r>
            <a:r>
              <a:rPr b="0" i="0" lang="it-IT" sz="2000" u="none" cap="none" strike="noStrike">
                <a:solidFill>
                  <a:schemeClr val="dk1"/>
                </a:solidFill>
                <a:latin typeface="Century Gothic"/>
                <a:ea typeface="Century Gothic"/>
                <a:cs typeface="Century Gothic"/>
                <a:sym typeface="Century Gothic"/>
              </a:rPr>
              <a:t> 14 to 17 years.</a:t>
            </a:r>
            <a:endParaRPr b="0" i="0" sz="2000" u="none" cap="none" strike="noStrike">
              <a:solidFill>
                <a:schemeClr val="dk1"/>
              </a:solidFill>
              <a:latin typeface="Century Gothic"/>
              <a:ea typeface="Century Gothic"/>
              <a:cs typeface="Century Gothic"/>
              <a:sym typeface="Century Gothic"/>
            </a:endParaRPr>
          </a:p>
        </p:txBody>
      </p:sp>
      <p:pic>
        <p:nvPicPr>
          <p:cNvPr id="214" name="Google Shape;214;g1064da25268_3_2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15" name="Google Shape;215;g1064da25268_3_22"/>
          <p:cNvSpPr txBox="1"/>
          <p:nvPr/>
        </p:nvSpPr>
        <p:spPr>
          <a:xfrm>
            <a:off x="7178475" y="5933850"/>
            <a:ext cx="47586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https://businessmodelanalyst.com/product-category/free-downloads/</a:t>
            </a:r>
            <a:endParaRPr b="0" i="0" sz="800" u="none" cap="none" strike="noStrike">
              <a:solidFill>
                <a:srgbClr val="000000"/>
              </a:solidFill>
              <a:latin typeface="Century Gothic"/>
              <a:ea typeface="Century Gothic"/>
              <a:cs typeface="Century Gothic"/>
              <a:sym typeface="Century Gothic"/>
            </a:endParaRPr>
          </a:p>
        </p:txBody>
      </p:sp>
      <p:pic>
        <p:nvPicPr>
          <p:cNvPr id="216" name="Google Shape;216;g1064da25268_3_22"/>
          <p:cNvPicPr preferRelativeResize="0"/>
          <p:nvPr/>
        </p:nvPicPr>
        <p:blipFill rotWithShape="1">
          <a:blip r:embed="rId5">
            <a:alphaModFix/>
          </a:blip>
          <a:srcRect b="0" l="0" r="0" t="0"/>
          <a:stretch/>
        </p:blipFill>
        <p:spPr>
          <a:xfrm>
            <a:off x="7434975" y="1475425"/>
            <a:ext cx="4255500" cy="4084575"/>
          </a:xfrm>
          <a:prstGeom prst="rect">
            <a:avLst/>
          </a:prstGeom>
          <a:noFill/>
          <a:ln>
            <a:noFill/>
          </a:ln>
        </p:spPr>
      </p:pic>
      <p:pic>
        <p:nvPicPr>
          <p:cNvPr id="217" name="Google Shape;217;g1064da25268_3_22"/>
          <p:cNvPicPr preferRelativeResize="0"/>
          <p:nvPr/>
        </p:nvPicPr>
        <p:blipFill rotWithShape="1">
          <a:blip r:embed="rId6">
            <a:alphaModFix/>
          </a:blip>
          <a:srcRect b="0" l="0" r="0" t="4561"/>
          <a:stretch/>
        </p:blipFill>
        <p:spPr>
          <a:xfrm>
            <a:off x="7430025" y="1484225"/>
            <a:ext cx="4255500" cy="4084575"/>
          </a:xfrm>
          <a:prstGeom prst="rect">
            <a:avLst/>
          </a:prstGeom>
          <a:noFill/>
          <a:ln>
            <a:noFill/>
          </a:ln>
        </p:spPr>
      </p:pic>
      <p:sp>
        <p:nvSpPr>
          <p:cNvPr id="218" name="Google Shape;218;g1064da25268_3_22"/>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1064da25268_3_3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24" name="Google Shape;224;g1064da25268_3_37"/>
          <p:cNvGrpSpPr/>
          <p:nvPr/>
        </p:nvGrpSpPr>
        <p:grpSpPr>
          <a:xfrm flipH="1">
            <a:off x="4308383" y="-76362"/>
            <a:ext cx="7883467" cy="6858000"/>
            <a:chOff x="0" y="0"/>
            <a:chExt cx="7883467" cy="6858000"/>
          </a:xfrm>
        </p:grpSpPr>
        <p:sp>
          <p:nvSpPr>
            <p:cNvPr id="225" name="Google Shape;225;g1064da25268_3_3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26" name="Google Shape;226;g1064da25268_3_3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27" name="Google Shape;227;g1064da25268_3_3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28" name="Google Shape;228;g1064da25268_3_3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29" name="Google Shape;229;g1064da25268_3_37"/>
          <p:cNvSpPr txBox="1"/>
          <p:nvPr/>
        </p:nvSpPr>
        <p:spPr>
          <a:xfrm>
            <a:off x="263550" y="3023750"/>
            <a:ext cx="6594300" cy="3138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Aim of the activities</a:t>
            </a:r>
            <a:endParaRPr b="1" i="0" sz="2000" u="none" cap="none" strike="noStrike">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latin typeface="Century Gothic"/>
                <a:ea typeface="Century Gothic"/>
                <a:cs typeface="Century Gothic"/>
                <a:sym typeface="Century Gothic"/>
              </a:rPr>
              <a:t>Participants collaborate and explore ways to reduce strains on natural resources, increase eco-friendly clean and renewable energy, and innovate green business models to make them more sustainable.</a:t>
            </a:r>
            <a:endParaRPr sz="2000">
              <a:latin typeface="Century Gothic"/>
              <a:ea typeface="Century Gothic"/>
              <a:cs typeface="Century Gothic"/>
              <a:sym typeface="Century Gothic"/>
            </a:endParaRPr>
          </a:p>
        </p:txBody>
      </p:sp>
      <p:sp>
        <p:nvSpPr>
          <p:cNvPr id="230" name="Google Shape;230;g1064da25268_3_37"/>
          <p:cNvSpPr txBox="1"/>
          <p:nvPr/>
        </p:nvSpPr>
        <p:spPr>
          <a:xfrm>
            <a:off x="263550" y="1129875"/>
            <a:ext cx="6908700" cy="2358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188185"/>
                </a:solidFill>
                <a:latin typeface="Century Gothic"/>
                <a:ea typeface="Century Gothic"/>
                <a:cs typeface="Century Gothic"/>
                <a:sym typeface="Century Gothic"/>
              </a:rPr>
              <a:t>Teamwork </a:t>
            </a:r>
            <a:r>
              <a:rPr b="1" i="0" lang="it-IT" sz="3600" u="none" cap="none" strike="noStrike">
                <a:solidFill>
                  <a:srgbClr val="000000"/>
                </a:solidFill>
                <a:latin typeface="Century Gothic"/>
                <a:ea typeface="Century Gothic"/>
                <a:cs typeface="Century Gothic"/>
                <a:sym typeface="Century Gothic"/>
              </a:rPr>
              <a:t>- </a:t>
            </a:r>
            <a:r>
              <a:rPr b="1" lang="it-IT" sz="3600">
                <a:latin typeface="Century Gothic"/>
                <a:ea typeface="Century Gothic"/>
                <a:cs typeface="Century Gothic"/>
                <a:sym typeface="Century Gothic"/>
              </a:rPr>
              <a:t>Green entrepreneurial mindset and business activities</a:t>
            </a:r>
            <a:endParaRPr b="0" i="1" sz="3600" u="none" cap="none" strike="noStrike">
              <a:solidFill>
                <a:srgbClr val="000000"/>
              </a:solidFill>
              <a:latin typeface="Century Gothic"/>
              <a:ea typeface="Century Gothic"/>
              <a:cs typeface="Century Gothic"/>
              <a:sym typeface="Century Gothic"/>
            </a:endParaRPr>
          </a:p>
        </p:txBody>
      </p:sp>
      <p:pic>
        <p:nvPicPr>
          <p:cNvPr id="231" name="Google Shape;231;g1064da25268_3_3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32" name="Google Shape;232;g1064da25268_3_37"/>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https://youtu.be/Kr_1eaGAYKQ</a:t>
            </a:r>
            <a:endParaRPr b="0" i="0" sz="800" u="none" cap="none" strike="noStrike">
              <a:solidFill>
                <a:srgbClr val="000000"/>
              </a:solidFill>
              <a:latin typeface="Century Gothic"/>
              <a:ea typeface="Century Gothic"/>
              <a:cs typeface="Century Gothic"/>
              <a:sym typeface="Century Gothic"/>
            </a:endParaRPr>
          </a:p>
        </p:txBody>
      </p:sp>
      <p:sp>
        <p:nvSpPr>
          <p:cNvPr id="233" name="Google Shape;233;g1064da25268_3_37"/>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stainable Business Model Innovation using the Business Model Canvas - Interface Case study&#10;&#10;Got your business model and now need to get people to buy into your idea?  Our FREE E-book will give you a simple 7 step structure to communicate your idea in a more compelling and engaging way so that you deliver more impact from your sustainability idea. &#10; http://bit.ly/FreeSustainabilityEBook&#10;&#10;In this video we are going to use the business model canvas to explain how one company successfully integrated the recycling of ghost fishing nets into the manufacturing of its carpet products whilst helping some of the world’s poorest coastal communities.&#10;&#10;A business model is basically how a company creates value for itself while delivering products and services for its customers.&#10;&#10;Sustainable business models also create economic, social, and environmental value for a wide range of stakeholders.&#10;&#10;We use a tool called the business model canvas that allows you to describe, design, challenge, invent, and pivot any sustainable business model using eleven key building blocks.&#10;&#10;Using these eleven building blocks you can describe the infrastructure, the offering, the customers, the finances and the economic, social and environmental benefits of your sustainable business model.&#10;&#10;Interface make carpet for commercial buildings. But they also established their Mission Zero® promise to eliminate any negative impact the company has on the environment by 2020.&#10;&#10;Using the business model canvas we can describe the key elements of Interface’s business.&#10;&#10;Interface’s core business is manufacturing and selling carpet therefore the primary value proposition offered by Interface is fashionable carpet tiles in a range of designs.&#10;&#10;Their customers are typically owners of commercial buildings like high rise office buildings. &#10;&#10;Interface deliver their value proposition (channels) through skilled trades who install the carpet tiles in the buildings.&#10;&#10;Customer relationships – Interface use a conventional sales force but they also have a network of architects and designers who recommend their products to the building owners.&#10;&#10;Revenue streams - Interface captures value from carpet sales.&#10;&#10;We then need to consider what resources Interface need to deliver quality carpet products. Interface need manufacturing facilities, human resources and materials like nylon yarn to manufacture the carpets.&#10;&#10;Key activities include manufacturing of the carpet and the establishment of a supply chain for key components that go into making carpet. This includes their re-entry program that recovers and recycles used carpet.&#10;&#10;Key partners include their supplier of nylon yarn.&#10;&#10;Costs include the costs to operate the business, investment in key resources, costs of key activities and payment to key partners.&#10;&#10;This is the business model for Interface’s core business. Now let’s look at how their sustainability strategy fits into this business model.&#10;&#10;Net-Works® is an innovative, cross-sector initiative designed to tackle the growing environmental problem of discarded fishing nets in some of the world’s poorest coastal communities.&#10;&#10;http://net-works.com/&#10;&#10;Interface partnered with the Zoological Society of London to buy discarded fishing nets from some of the poorest communities in the world.&#10;&#10;The fisherman recover the ghost nets that are polluting to oceans and indiscriminately killing sea life therefore helping conserve and sustainably use the ocean.&#10;&#10;Interface purchase these nets providing income to the community and the Zoological Society of London help the community establish banking services, provide education on sustainable fishery management and alternative income sources like seaweed farming.&#10;&#10;The nets are recycled into new yarn for Interface’s carpet tiles by their yarn manufacturer.&#10;&#10;This directly supports Interface’s Mission Zero goal to source 100% recycled material for its carpet tile.&#10;&#10;It reduces its supply chain risks for raw material as they now need less virgin nylon which is a product of crude oil.&#10;&#10;It also allows Interface to deliver additional value to its customers through environmental product disclosures detailing the recycled content in the carpets.&#10;&#10;Interface benefits from an enhanced brand reputation as a leader in sustainability which reinforces the customer relationships.&#10;&#10;Which in turn leads to more sales and improved value capture for Interface.&#10;&#10;The Net-Works programme has resulted in a reduction in the number of ghost nets in the ocean, less virgin materials and a new source of income for the communities.&#10;&#10;The partnership has created an inclusive business model with positive outcomes for everyone involved.&#10;&#10;Subscribe to our channel &#10;https://www.youtube.com/channel/UCuZgxwsHo_Irj8GNo4W5f0g?sub_confirmation=1&#10;&#10;https://bluetribe.co/sustainable-business-model-innovation-interface-case-study/&#10;&#10;The Sustainable Business Model Canvas https://youtu.be/gVimMEI2u2w&#10;Why most sustainability plans fail https://youtu.be/8JDgXRuJVfA" id="234" name="Google Shape;234;g1064da25268_3_37" title="Business Model Canvas Example, Interface Case study on Sustainable Business Model Innovation">
            <a:hlinkClick r:id="rId5"/>
          </p:cNvPr>
          <p:cNvPicPr preferRelativeResize="0"/>
          <p:nvPr/>
        </p:nvPicPr>
        <p:blipFill>
          <a:blip r:embed="rId6">
            <a:alphaModFix/>
          </a:blip>
          <a:stretch>
            <a:fillRect/>
          </a:stretch>
        </p:blipFill>
        <p:spPr>
          <a:xfrm>
            <a:off x="7464125" y="2016425"/>
            <a:ext cx="4128100" cy="3096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1064da25268_3_9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40" name="Google Shape;240;g1064da25268_3_99"/>
          <p:cNvGrpSpPr/>
          <p:nvPr/>
        </p:nvGrpSpPr>
        <p:grpSpPr>
          <a:xfrm flipH="1">
            <a:off x="4308383" y="-76362"/>
            <a:ext cx="7883467" cy="6858000"/>
            <a:chOff x="0" y="0"/>
            <a:chExt cx="7883467" cy="6858000"/>
          </a:xfrm>
        </p:grpSpPr>
        <p:sp>
          <p:nvSpPr>
            <p:cNvPr id="241" name="Google Shape;241;g1064da25268_3_9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42" name="Google Shape;242;g1064da25268_3_9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43" name="Google Shape;243;g1064da25268_3_9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44" name="Google Shape;244;g1064da25268_3_9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45" name="Google Shape;245;g1064da25268_3_99"/>
          <p:cNvSpPr txBox="1"/>
          <p:nvPr/>
        </p:nvSpPr>
        <p:spPr>
          <a:xfrm>
            <a:off x="279875" y="2722425"/>
            <a:ext cx="67722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5400">
                <a:solidFill>
                  <a:srgbClr val="262626"/>
                </a:solidFill>
                <a:latin typeface="Century Gothic"/>
                <a:ea typeface="Century Gothic"/>
                <a:cs typeface="Century Gothic"/>
                <a:sym typeface="Century Gothic"/>
              </a:rPr>
              <a:t>Entrepreneurial Mindset for a Green Business Venture</a:t>
            </a:r>
            <a:endParaRPr b="0" i="1" sz="5400" u="none" cap="none" strike="noStrike">
              <a:solidFill>
                <a:srgbClr val="262626"/>
              </a:solidFill>
              <a:latin typeface="Century Gothic"/>
              <a:ea typeface="Century Gothic"/>
              <a:cs typeface="Century Gothic"/>
              <a:sym typeface="Century Gothic"/>
            </a:endParaRPr>
          </a:p>
        </p:txBody>
      </p:sp>
      <p:sp>
        <p:nvSpPr>
          <p:cNvPr id="246" name="Google Shape;246;g1064da25268_3_99"/>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https://www.instagram.com/p/CRlP5Lrsy0d/</a:t>
            </a:r>
            <a:endParaRPr b="0" i="0" sz="800" u="none" cap="none" strike="noStrike">
              <a:solidFill>
                <a:srgbClr val="000000"/>
              </a:solidFill>
              <a:latin typeface="Century Gothic"/>
              <a:ea typeface="Century Gothic"/>
              <a:cs typeface="Century Gothic"/>
              <a:sym typeface="Century Gothic"/>
            </a:endParaRPr>
          </a:p>
        </p:txBody>
      </p:sp>
      <p:pic>
        <p:nvPicPr>
          <p:cNvPr id="247" name="Google Shape;247;g1064da25268_3_9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48" name="Google Shape;248;g1064da25268_3_99"/>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https://www.instagram.com/p/CVLQcxXolcw/</a:t>
            </a:r>
            <a:endParaRPr b="0" i="0" sz="800" u="none" cap="none" strike="noStrike">
              <a:solidFill>
                <a:srgbClr val="000000"/>
              </a:solidFill>
              <a:latin typeface="Century Gothic"/>
              <a:ea typeface="Century Gothic"/>
              <a:cs typeface="Century Gothic"/>
              <a:sym typeface="Century Gothic"/>
            </a:endParaRPr>
          </a:p>
        </p:txBody>
      </p:sp>
      <p:pic>
        <p:nvPicPr>
          <p:cNvPr id="249" name="Google Shape;249;g1064da25268_3_99"/>
          <p:cNvPicPr preferRelativeResize="0"/>
          <p:nvPr/>
        </p:nvPicPr>
        <p:blipFill rotWithShape="1">
          <a:blip r:embed="rId5">
            <a:alphaModFix/>
          </a:blip>
          <a:srcRect b="0" l="0" r="0" t="0"/>
          <a:stretch/>
        </p:blipFill>
        <p:spPr>
          <a:xfrm>
            <a:off x="7441788" y="1475425"/>
            <a:ext cx="4231974" cy="4217101"/>
          </a:xfrm>
          <a:prstGeom prst="rect">
            <a:avLst/>
          </a:prstGeom>
          <a:noFill/>
          <a:ln>
            <a:noFill/>
          </a:ln>
        </p:spPr>
      </p:pic>
      <p:sp>
        <p:nvSpPr>
          <p:cNvPr id="250" name="Google Shape;250;g1064da25268_3_99"/>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g1064da25268_3_14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56" name="Google Shape;256;g1064da25268_3_141"/>
          <p:cNvGrpSpPr/>
          <p:nvPr/>
        </p:nvGrpSpPr>
        <p:grpSpPr>
          <a:xfrm flipH="1">
            <a:off x="4308383" y="-76362"/>
            <a:ext cx="7883467" cy="6858000"/>
            <a:chOff x="0" y="0"/>
            <a:chExt cx="7883467" cy="6858000"/>
          </a:xfrm>
        </p:grpSpPr>
        <p:sp>
          <p:nvSpPr>
            <p:cNvPr id="257" name="Google Shape;257;g1064da25268_3_14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58" name="Google Shape;258;g1064da25268_3_14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9" name="Google Shape;259;g1064da25268_3_14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60" name="Google Shape;260;g1064da25268_3_14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61" name="Google Shape;261;g1064da25268_3_141"/>
          <p:cNvSpPr txBox="1"/>
          <p:nvPr/>
        </p:nvSpPr>
        <p:spPr>
          <a:xfrm>
            <a:off x="263550" y="2556250"/>
            <a:ext cx="11664900" cy="289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Activity 1 - </a:t>
            </a:r>
            <a:r>
              <a:rPr b="1" lang="it-IT" sz="2000">
                <a:latin typeface="Century Gothic"/>
                <a:ea typeface="Century Gothic"/>
                <a:cs typeface="Century Gothic"/>
                <a:sym typeface="Century Gothic"/>
              </a:rPr>
              <a:t>Exploring the green business mindset</a:t>
            </a:r>
            <a:r>
              <a:rPr b="1" i="0" lang="it-IT" sz="2000" u="none" cap="none" strike="noStrike">
                <a:solidFill>
                  <a:srgbClr val="000000"/>
                </a:solidFill>
                <a:latin typeface="Century Gothic"/>
                <a:ea typeface="Century Gothic"/>
                <a:cs typeface="Century Gothic"/>
                <a:sym typeface="Century Gothic"/>
              </a:rPr>
              <a:t>: </a:t>
            </a:r>
            <a:endParaRPr b="1"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Each t</a:t>
            </a:r>
            <a:r>
              <a:rPr b="0" i="0" lang="it-IT" sz="2000" u="none" cap="none" strike="noStrike">
                <a:solidFill>
                  <a:srgbClr val="434343"/>
                </a:solidFill>
                <a:latin typeface="Century Gothic"/>
                <a:ea typeface="Century Gothic"/>
                <a:cs typeface="Century Gothic"/>
                <a:sym typeface="Century Gothic"/>
              </a:rPr>
              <a:t>eam to select </a:t>
            </a:r>
            <a:r>
              <a:rPr b="1" i="0" lang="it-IT" sz="2000" u="sng" cap="none" strike="noStrike">
                <a:latin typeface="Century Gothic"/>
                <a:ea typeface="Century Gothic"/>
                <a:cs typeface="Century Gothic"/>
                <a:sym typeface="Century Gothic"/>
              </a:rPr>
              <a:t>on</a:t>
            </a:r>
            <a:r>
              <a:rPr b="1" lang="it-IT" sz="2000" u="sng">
                <a:latin typeface="Century Gothic"/>
                <a:ea typeface="Century Gothic"/>
                <a:cs typeface="Century Gothic"/>
                <a:sym typeface="Century Gothic"/>
              </a:rPr>
              <a:t>e</a:t>
            </a:r>
            <a:r>
              <a:rPr lang="it-IT" sz="2000">
                <a:solidFill>
                  <a:srgbClr val="434343"/>
                </a:solidFill>
                <a:latin typeface="Century Gothic"/>
                <a:ea typeface="Century Gothic"/>
                <a:cs typeface="Century Gothic"/>
                <a:sym typeface="Century Gothic"/>
              </a:rPr>
              <a:t> video to </a:t>
            </a:r>
            <a:r>
              <a:rPr b="0" i="0" lang="it-IT" sz="2000" u="none" cap="none" strike="noStrike">
                <a:solidFill>
                  <a:srgbClr val="434343"/>
                </a:solidFill>
                <a:latin typeface="Century Gothic"/>
                <a:ea typeface="Century Gothic"/>
                <a:cs typeface="Century Gothic"/>
                <a:sym typeface="Century Gothic"/>
              </a:rPr>
              <a:t>review</a:t>
            </a:r>
            <a:r>
              <a:rPr lang="it-IT" sz="2000">
                <a:solidFill>
                  <a:srgbClr val="434343"/>
                </a:solidFill>
                <a:latin typeface="Century Gothic"/>
                <a:ea typeface="Century Gothic"/>
                <a:cs typeface="Century Gothic"/>
                <a:sym typeface="Century Gothic"/>
              </a:rPr>
              <a:t>.</a:t>
            </a:r>
            <a:endParaRPr b="0" i="0" sz="2000" u="none" cap="none" strike="noStrike">
              <a:solidFill>
                <a:srgbClr val="434343"/>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Each team chooses from one of the video tasks below and addresses the given question.</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Clr>
                <a:srgbClr val="188185"/>
              </a:buClr>
              <a:buSzPts val="2000"/>
              <a:buFont typeface="Century Gothic"/>
              <a:buChar char="○"/>
            </a:pPr>
            <a:r>
              <a:rPr lang="it-IT" sz="2000">
                <a:solidFill>
                  <a:srgbClr val="434343"/>
                </a:solidFill>
                <a:latin typeface="Century Gothic"/>
                <a:ea typeface="Century Gothic"/>
                <a:cs typeface="Century Gothic"/>
                <a:sym typeface="Century Gothic"/>
              </a:rPr>
              <a:t>What skills and mindset must be developed to run a green business venture? </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Clr>
                <a:srgbClr val="188185"/>
              </a:buClr>
              <a:buSzPts val="2000"/>
              <a:buFont typeface="Century Gothic"/>
              <a:buChar char="○"/>
            </a:pPr>
            <a:r>
              <a:rPr lang="it-IT" sz="2000">
                <a:solidFill>
                  <a:srgbClr val="434343"/>
                </a:solidFill>
                <a:latin typeface="Century Gothic"/>
                <a:ea typeface="Century Gothic"/>
                <a:cs typeface="Century Gothic"/>
                <a:sym typeface="Century Gothic"/>
              </a:rPr>
              <a:t>Relate this to your green business proposition laid out in their completed BMC from session 3.</a:t>
            </a:r>
            <a:endParaRPr b="0" i="0" sz="2000" u="none" cap="none" strike="noStrike">
              <a:solidFill>
                <a:srgbClr val="434343"/>
              </a:solidFill>
              <a:latin typeface="Century Gothic"/>
              <a:ea typeface="Century Gothic"/>
              <a:cs typeface="Century Gothic"/>
              <a:sym typeface="Century Gothic"/>
            </a:endParaRPr>
          </a:p>
        </p:txBody>
      </p:sp>
      <p:sp>
        <p:nvSpPr>
          <p:cNvPr id="262" name="Google Shape;262;g1064da25268_3_141"/>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1 instruction</a:t>
            </a:r>
            <a:endParaRPr b="0" i="1" sz="3600" u="none" cap="none" strike="noStrike">
              <a:solidFill>
                <a:srgbClr val="188589"/>
              </a:solidFill>
              <a:latin typeface="Century Gothic"/>
              <a:ea typeface="Century Gothic"/>
              <a:cs typeface="Century Gothic"/>
              <a:sym typeface="Century Gothic"/>
            </a:endParaRPr>
          </a:p>
        </p:txBody>
      </p:sp>
      <p:sp>
        <p:nvSpPr>
          <p:cNvPr id="263" name="Google Shape;263;g1064da25268_3_141"/>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it-IT" sz="2600" u="none" cap="none" strike="noStrike">
                <a:solidFill>
                  <a:srgbClr val="FFFFFF"/>
                </a:solidFill>
                <a:latin typeface="Century Gothic"/>
                <a:ea typeface="Century Gothic"/>
                <a:cs typeface="Century Gothic"/>
                <a:sym typeface="Century Gothic"/>
              </a:rPr>
              <a:t>60 minutes</a:t>
            </a:r>
            <a:endParaRPr b="1" i="0" sz="2600" u="none" cap="none" strike="noStrike">
              <a:solidFill>
                <a:srgbClr val="FFFFFF"/>
              </a:solidFill>
              <a:latin typeface="Century Gothic"/>
              <a:ea typeface="Century Gothic"/>
              <a:cs typeface="Century Gothic"/>
              <a:sym typeface="Century Gothic"/>
            </a:endParaRPr>
          </a:p>
        </p:txBody>
      </p:sp>
      <p:pic>
        <p:nvPicPr>
          <p:cNvPr id="264" name="Google Shape;264;g1064da25268_3_141"/>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g105997fed00_0_11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70" name="Google Shape;270;g105997fed00_0_113"/>
          <p:cNvGrpSpPr/>
          <p:nvPr/>
        </p:nvGrpSpPr>
        <p:grpSpPr>
          <a:xfrm flipH="1">
            <a:off x="4308383" y="-76362"/>
            <a:ext cx="7883467" cy="6858000"/>
            <a:chOff x="0" y="0"/>
            <a:chExt cx="7883467" cy="6858000"/>
          </a:xfrm>
        </p:grpSpPr>
        <p:sp>
          <p:nvSpPr>
            <p:cNvPr id="271" name="Google Shape;271;g105997fed00_0_11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72" name="Google Shape;272;g105997fed00_0_11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73" name="Google Shape;273;g105997fed00_0_11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74" name="Google Shape;274;g105997fed00_0_11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75" name="Google Shape;275;g105997fed00_0_113"/>
          <p:cNvSpPr txBox="1"/>
          <p:nvPr/>
        </p:nvSpPr>
        <p:spPr>
          <a:xfrm>
            <a:off x="224000" y="10467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Team task 1</a:t>
            </a:r>
            <a:endParaRPr b="0" i="1" sz="3600" u="none" cap="none" strike="noStrike">
              <a:solidFill>
                <a:srgbClr val="262626"/>
              </a:solidFill>
              <a:latin typeface="Century Gothic"/>
              <a:ea typeface="Century Gothic"/>
              <a:cs typeface="Century Gothic"/>
              <a:sym typeface="Century Gothic"/>
            </a:endParaRPr>
          </a:p>
        </p:txBody>
      </p:sp>
      <p:sp>
        <p:nvSpPr>
          <p:cNvPr id="276" name="Google Shape;276;g105997fed00_0_113"/>
          <p:cNvSpPr txBox="1"/>
          <p:nvPr/>
        </p:nvSpPr>
        <p:spPr>
          <a:xfrm>
            <a:off x="224000" y="1687250"/>
            <a:ext cx="6975600" cy="44469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Video 1 (3 mins +):</a:t>
            </a:r>
            <a:r>
              <a:rPr lang="it-IT" sz="2000">
                <a:solidFill>
                  <a:srgbClr val="434343"/>
                </a:solidFill>
                <a:latin typeface="Century Gothic"/>
                <a:ea typeface="Century Gothic"/>
                <a:cs typeface="Century Gothic"/>
                <a:sym typeface="Century Gothic"/>
              </a:rPr>
              <a:t> Watch a video on "Entrepreneurial Mindset": </a:t>
            </a:r>
            <a:r>
              <a:rPr lang="it-IT" sz="2000" u="sng">
                <a:solidFill>
                  <a:schemeClr val="hlink"/>
                </a:solidFill>
                <a:latin typeface="Century Gothic"/>
                <a:ea typeface="Century Gothic"/>
                <a:cs typeface="Century Gothic"/>
                <a:sym typeface="Century Gothic"/>
                <a:hlinkClick r:id="rId4"/>
              </a:rPr>
              <a:t>https://youtu.be/FOFm8fPP2Kc</a:t>
            </a:r>
            <a:r>
              <a:rPr lang="it-IT" sz="2000">
                <a:solidFill>
                  <a:srgbClr val="434343"/>
                </a:solidFill>
                <a:latin typeface="Century Gothic"/>
                <a:ea typeface="Century Gothic"/>
                <a:cs typeface="Century Gothic"/>
                <a:sym typeface="Century Gothic"/>
              </a:rPr>
              <a:t> </a:t>
            </a:r>
            <a:endParaRPr b="0" i="0" sz="20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Question</a:t>
            </a:r>
            <a:r>
              <a:rPr b="1" i="0" lang="it-IT" sz="2000" u="none" cap="none" strike="noStrike">
                <a:solidFill>
                  <a:srgbClr val="188185"/>
                </a:solidFill>
                <a:latin typeface="Century Gothic"/>
                <a:ea typeface="Century Gothic"/>
                <a:cs typeface="Century Gothic"/>
                <a:sym typeface="Century Gothic"/>
              </a:rPr>
              <a:t>: </a:t>
            </a:r>
            <a:endParaRPr i="0" sz="1800" u="none" cap="none" strike="noStrike">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i="0" lang="it-IT" sz="1800" u="none" cap="none" strike="noStrike">
                <a:solidFill>
                  <a:srgbClr val="434343"/>
                </a:solidFill>
                <a:latin typeface="Century Gothic"/>
                <a:ea typeface="Century Gothic"/>
                <a:cs typeface="Century Gothic"/>
                <a:sym typeface="Century Gothic"/>
              </a:rPr>
              <a:t>F</a:t>
            </a:r>
            <a:r>
              <a:rPr lang="it-IT" sz="1800">
                <a:solidFill>
                  <a:srgbClr val="434343"/>
                </a:solidFill>
                <a:latin typeface="Century Gothic"/>
                <a:ea typeface="Century Gothic"/>
                <a:cs typeface="Century Gothic"/>
                <a:sym typeface="Century Gothic"/>
              </a:rPr>
              <a:t>rom the </a:t>
            </a:r>
            <a:r>
              <a:rPr lang="it-IT" sz="1800">
                <a:solidFill>
                  <a:srgbClr val="434343"/>
                </a:solidFill>
                <a:latin typeface="Century Gothic"/>
                <a:ea typeface="Century Gothic"/>
                <a:cs typeface="Century Gothic"/>
                <a:sym typeface="Century Gothic"/>
              </a:rPr>
              <a:t>video</a:t>
            </a:r>
            <a:r>
              <a:rPr lang="it-IT" sz="1800">
                <a:solidFill>
                  <a:srgbClr val="434343"/>
                </a:solidFill>
                <a:latin typeface="Century Gothic"/>
                <a:ea typeface="Century Gothic"/>
                <a:cs typeface="Century Gothic"/>
                <a:sym typeface="Century Gothic"/>
              </a:rPr>
              <a:t>, what mindset should a startup </a:t>
            </a:r>
            <a:r>
              <a:rPr lang="it-IT" sz="1800">
                <a:solidFill>
                  <a:srgbClr val="434343"/>
                </a:solidFill>
                <a:latin typeface="Century Gothic"/>
                <a:ea typeface="Century Gothic"/>
                <a:cs typeface="Century Gothic"/>
                <a:sym typeface="Century Gothic"/>
              </a:rPr>
              <a:t>entrepreneur</a:t>
            </a:r>
            <a:r>
              <a:rPr lang="it-IT" sz="1800">
                <a:solidFill>
                  <a:srgbClr val="434343"/>
                </a:solidFill>
                <a:latin typeface="Century Gothic"/>
                <a:ea typeface="Century Gothic"/>
                <a:cs typeface="Century Gothic"/>
                <a:sym typeface="Century Gothic"/>
              </a:rPr>
              <a:t> have? </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are the key characteristics of a great start-up according to the video?</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type of people do you need to start you green business based on the video?</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589"/>
              </a:buClr>
              <a:buSzPts val="1800"/>
              <a:buFont typeface="Century Gothic"/>
              <a:buAutoNum type="arabicPeriod"/>
            </a:pPr>
            <a:r>
              <a:rPr b="1" lang="it-IT" sz="1800">
                <a:solidFill>
                  <a:srgbClr val="188589"/>
                </a:solidFill>
                <a:latin typeface="Century Gothic"/>
                <a:ea typeface="Century Gothic"/>
                <a:cs typeface="Century Gothic"/>
                <a:sym typeface="Century Gothic"/>
              </a:rPr>
              <a:t>Record answers on an A3 paper, ready to pin up and present in class as a team.</a:t>
            </a:r>
            <a:endParaRPr b="1" sz="1800">
              <a:solidFill>
                <a:srgbClr val="188589"/>
              </a:solidFill>
              <a:latin typeface="Century Gothic"/>
              <a:ea typeface="Century Gothic"/>
              <a:cs typeface="Century Gothic"/>
              <a:sym typeface="Century Gothic"/>
            </a:endParaRPr>
          </a:p>
        </p:txBody>
      </p:sp>
      <p:pic>
        <p:nvPicPr>
          <p:cNvPr id="277" name="Google Shape;277;g105997fed00_0_113"/>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78" name="Google Shape;278;g105997fed00_0_113"/>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https://youtu.be/FOFm8fPP2Kc</a:t>
            </a:r>
            <a:endParaRPr b="0" i="0" sz="800" u="none" cap="none" strike="noStrike">
              <a:solidFill>
                <a:srgbClr val="000000"/>
              </a:solidFill>
              <a:latin typeface="Century Gothic"/>
              <a:ea typeface="Century Gothic"/>
              <a:cs typeface="Century Gothic"/>
              <a:sym typeface="Century Gothic"/>
            </a:endParaRPr>
          </a:p>
        </p:txBody>
      </p:sp>
      <p:sp>
        <p:nvSpPr>
          <p:cNvPr id="279" name="Google Shape;279;g105997fed00_0_113"/>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Kauffman Sketchbook 13&#10;Go Be An Entrepreneur - Geoffrey Clapp, Health Technology Entrepreneur and Advisor to Rock Health, former CTO/COO at Health Hero Network, Inc, Director of Engineering at Eastman Kodak, Kodak Imagination Works and Senior Engineer at Apple Computer, Inc" id="280" name="Google Shape;280;g105997fed00_0_113" title="Kauffman Sketchbook - &quot;Go Be An Entrepreneur&quot;">
            <a:hlinkClick r:id="rId6"/>
          </p:cNvPr>
          <p:cNvPicPr preferRelativeResize="0"/>
          <p:nvPr/>
        </p:nvPicPr>
        <p:blipFill>
          <a:blip r:embed="rId7">
            <a:alphaModFix/>
          </a:blip>
          <a:stretch>
            <a:fillRect/>
          </a:stretch>
        </p:blipFill>
        <p:spPr>
          <a:xfrm>
            <a:off x="7464125" y="2016425"/>
            <a:ext cx="4128100" cy="3096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gtEl>
                                        <p:attrNameLst>
                                          <p:attrName>style.visibility</p:attrName>
                                        </p:attrNameLst>
                                      </p:cBhvr>
                                      <p:to>
                                        <p:strVal val="visible"/>
                                      </p:to>
                                    </p:set>
                                    <p:animEffect filter="fade" transition="in">
                                      <p:cBhvr>
                                        <p:cTn dur="1000"/>
                                        <p:tgtEl>
                                          <p:spTgt spid="2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g103ff7c986f_0_1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86" name="Google Shape;286;g103ff7c986f_0_17"/>
          <p:cNvGrpSpPr/>
          <p:nvPr/>
        </p:nvGrpSpPr>
        <p:grpSpPr>
          <a:xfrm flipH="1">
            <a:off x="4308383" y="-76362"/>
            <a:ext cx="7883467" cy="6858000"/>
            <a:chOff x="0" y="0"/>
            <a:chExt cx="7883467" cy="6858000"/>
          </a:xfrm>
        </p:grpSpPr>
        <p:sp>
          <p:nvSpPr>
            <p:cNvPr id="287" name="Google Shape;287;g103ff7c986f_0_1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88" name="Google Shape;288;g103ff7c986f_0_1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89" name="Google Shape;289;g103ff7c986f_0_1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90" name="Google Shape;290;g103ff7c986f_0_1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91" name="Google Shape;291;g103ff7c986f_0_17"/>
          <p:cNvSpPr txBox="1"/>
          <p:nvPr/>
        </p:nvSpPr>
        <p:spPr>
          <a:xfrm>
            <a:off x="224000" y="1687250"/>
            <a:ext cx="7032300" cy="4656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Video 2 (9 mins +):</a:t>
            </a:r>
            <a:r>
              <a:rPr lang="it-IT" sz="2000">
                <a:solidFill>
                  <a:srgbClr val="434343"/>
                </a:solidFill>
                <a:latin typeface="Century Gothic"/>
                <a:ea typeface="Century Gothic"/>
                <a:cs typeface="Century Gothic"/>
                <a:sym typeface="Century Gothic"/>
              </a:rPr>
              <a:t> Watch a video on "</a:t>
            </a:r>
            <a:r>
              <a:rPr b="1" lang="it-IT" sz="2000">
                <a:solidFill>
                  <a:srgbClr val="188185"/>
                </a:solidFill>
                <a:latin typeface="Century Gothic"/>
                <a:ea typeface="Century Gothic"/>
                <a:cs typeface="Century Gothic"/>
                <a:sym typeface="Century Gothic"/>
              </a:rPr>
              <a:t>Green entrepreneurship</a:t>
            </a:r>
            <a:r>
              <a:rPr lang="it-IT" sz="2000">
                <a:solidFill>
                  <a:srgbClr val="434343"/>
                </a:solidFill>
                <a:latin typeface="Century Gothic"/>
                <a:ea typeface="Century Gothic"/>
                <a:cs typeface="Century Gothic"/>
                <a:sym typeface="Century Gothic"/>
              </a:rPr>
              <a:t> by Lorenzo Tosini</a:t>
            </a:r>
            <a:r>
              <a:rPr lang="it-IT" sz="2000">
                <a:solidFill>
                  <a:srgbClr val="434343"/>
                </a:solidFill>
                <a:latin typeface="Century Gothic"/>
                <a:ea typeface="Century Gothic"/>
                <a:cs typeface="Century Gothic"/>
                <a:sym typeface="Century Gothic"/>
              </a:rPr>
              <a:t>: </a:t>
            </a:r>
            <a:r>
              <a:rPr lang="it-IT" sz="2000" u="sng">
                <a:solidFill>
                  <a:schemeClr val="hlink"/>
                </a:solidFill>
                <a:latin typeface="Century Gothic"/>
                <a:ea typeface="Century Gothic"/>
                <a:cs typeface="Century Gothic"/>
                <a:sym typeface="Century Gothic"/>
                <a:hlinkClick r:id="rId4"/>
              </a:rPr>
              <a:t>https://youtu.be/dQ4E5iC4ckI</a:t>
            </a:r>
            <a:r>
              <a:rPr lang="it-IT" sz="2000">
                <a:solidFill>
                  <a:srgbClr val="434343"/>
                </a:solidFill>
                <a:latin typeface="Century Gothic"/>
                <a:ea typeface="Century Gothic"/>
                <a:cs typeface="Century Gothic"/>
                <a:sym typeface="Century Gothic"/>
              </a:rPr>
              <a:t> </a:t>
            </a:r>
            <a:endParaRPr b="0" i="0" sz="20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rtl="0" algn="l">
              <a:spcBef>
                <a:spcPts val="0"/>
              </a:spcBef>
              <a:spcAft>
                <a:spcPts val="0"/>
              </a:spcAft>
              <a:buClr>
                <a:schemeClr val="dk1"/>
              </a:buClr>
              <a:buSzPts val="2000"/>
              <a:buFont typeface="Arial"/>
              <a:buNone/>
            </a:pPr>
            <a:r>
              <a:rPr b="1" lang="it-IT" sz="2000">
                <a:solidFill>
                  <a:srgbClr val="188185"/>
                </a:solidFill>
                <a:latin typeface="Century Gothic"/>
                <a:ea typeface="Century Gothic"/>
                <a:cs typeface="Century Gothic"/>
                <a:sym typeface="Century Gothic"/>
              </a:rPr>
              <a:t>Question: </a:t>
            </a:r>
            <a:endParaRPr sz="1800">
              <a:solidFill>
                <a:srgbClr val="666666"/>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is green entrepreneurship about according to the video?</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Tom Osborn become a green entrepreneur at the age of 18, what were his skills and competences?</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How would you describe circular economy according to the video? </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are benefits of circular economy? </a:t>
            </a:r>
            <a:endParaRPr sz="1800">
              <a:solidFill>
                <a:srgbClr val="666666"/>
              </a:solidFill>
              <a:latin typeface="Century Gothic"/>
              <a:ea typeface="Century Gothic"/>
              <a:cs typeface="Century Gothic"/>
              <a:sym typeface="Century Gothic"/>
            </a:endParaRPr>
          </a:p>
          <a:p>
            <a:pPr indent="-342900" lvl="0" marL="457200" rtl="0" algn="l">
              <a:spcBef>
                <a:spcPts val="0"/>
              </a:spcBef>
              <a:spcAft>
                <a:spcPts val="0"/>
              </a:spcAft>
              <a:buClr>
                <a:srgbClr val="188185"/>
              </a:buClr>
              <a:buSzPts val="1800"/>
              <a:buFont typeface="Century Gothic"/>
              <a:buAutoNum type="arabicPeriod"/>
            </a:pPr>
            <a:r>
              <a:rPr b="1" lang="it-IT" sz="1800">
                <a:solidFill>
                  <a:srgbClr val="188589"/>
                </a:solidFill>
                <a:latin typeface="Century Gothic"/>
                <a:ea typeface="Century Gothic"/>
                <a:cs typeface="Century Gothic"/>
                <a:sym typeface="Century Gothic"/>
              </a:rPr>
              <a:t>Record answers on an A3 paper, ready to pin up and present in class as a team.</a:t>
            </a:r>
            <a:endParaRPr sz="1800">
              <a:solidFill>
                <a:srgbClr val="666666"/>
              </a:solidFill>
              <a:latin typeface="Century Gothic"/>
              <a:ea typeface="Century Gothic"/>
              <a:cs typeface="Century Gothic"/>
              <a:sym typeface="Century Gothic"/>
            </a:endParaRPr>
          </a:p>
        </p:txBody>
      </p:sp>
      <p:pic>
        <p:nvPicPr>
          <p:cNvPr id="292" name="Google Shape;292;g103ff7c986f_0_17"/>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93" name="Google Shape;293;g103ff7c986f_0_17"/>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https://youtu.be/dQ4E5iC4ckI</a:t>
            </a:r>
            <a:endParaRPr b="0" i="0" sz="800" u="none" cap="none" strike="noStrike">
              <a:solidFill>
                <a:srgbClr val="000000"/>
              </a:solidFill>
              <a:latin typeface="Century Gothic"/>
              <a:ea typeface="Century Gothic"/>
              <a:cs typeface="Century Gothic"/>
              <a:sym typeface="Century Gothic"/>
            </a:endParaRPr>
          </a:p>
        </p:txBody>
      </p:sp>
      <p:sp>
        <p:nvSpPr>
          <p:cNvPr id="294" name="Google Shape;294;g103ff7c986f_0_17"/>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Video related to Polimi Open Knowledge (POK)&#10;http://www.pok.polimi.it" id="295" name="Google Shape;295;g103ff7c986f_0_17" title="Green entrepreneurship (Lorenzo Tosini)">
            <a:hlinkClick r:id="rId6"/>
          </p:cNvPr>
          <p:cNvPicPr preferRelativeResize="0"/>
          <p:nvPr/>
        </p:nvPicPr>
        <p:blipFill>
          <a:blip r:embed="rId7">
            <a:alphaModFix/>
          </a:blip>
          <a:stretch>
            <a:fillRect/>
          </a:stretch>
        </p:blipFill>
        <p:spPr>
          <a:xfrm>
            <a:off x="7464125" y="2016425"/>
            <a:ext cx="4128100" cy="3096075"/>
          </a:xfrm>
          <a:prstGeom prst="rect">
            <a:avLst/>
          </a:prstGeom>
          <a:noFill/>
          <a:ln>
            <a:noFill/>
          </a:ln>
        </p:spPr>
      </p:pic>
      <p:sp>
        <p:nvSpPr>
          <p:cNvPr id="296" name="Google Shape;296;g103ff7c986f_0_17"/>
          <p:cNvSpPr txBox="1"/>
          <p:nvPr/>
        </p:nvSpPr>
        <p:spPr>
          <a:xfrm>
            <a:off x="224000" y="10467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Team task 2</a:t>
            </a:r>
            <a:endParaRPr b="0" i="1" sz="3600" u="none" cap="none" strike="noStrike">
              <a:solidFill>
                <a:srgbClr val="262626"/>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1000"/>
                                        <p:tgtEl>
                                          <p:spTgt spid="29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g103ff7c986f_0_3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02" name="Google Shape;302;g103ff7c986f_0_33"/>
          <p:cNvGrpSpPr/>
          <p:nvPr/>
        </p:nvGrpSpPr>
        <p:grpSpPr>
          <a:xfrm flipH="1">
            <a:off x="4308383" y="-76362"/>
            <a:ext cx="7883467" cy="6858000"/>
            <a:chOff x="0" y="0"/>
            <a:chExt cx="7883467" cy="6858000"/>
          </a:xfrm>
        </p:grpSpPr>
        <p:sp>
          <p:nvSpPr>
            <p:cNvPr id="303" name="Google Shape;303;g103ff7c986f_0_3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04" name="Google Shape;304;g103ff7c986f_0_3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5" name="Google Shape;305;g103ff7c986f_0_3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06" name="Google Shape;306;g103ff7c986f_0_3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07" name="Google Shape;307;g103ff7c986f_0_33"/>
          <p:cNvSpPr txBox="1"/>
          <p:nvPr/>
        </p:nvSpPr>
        <p:spPr>
          <a:xfrm>
            <a:off x="224000" y="1687250"/>
            <a:ext cx="7032300" cy="4465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Video 3 (6 mins +):</a:t>
            </a:r>
            <a:r>
              <a:rPr lang="it-IT" sz="2000">
                <a:solidFill>
                  <a:srgbClr val="434343"/>
                </a:solidFill>
                <a:latin typeface="Century Gothic"/>
                <a:ea typeface="Century Gothic"/>
                <a:cs typeface="Century Gothic"/>
                <a:sym typeface="Century Gothic"/>
              </a:rPr>
              <a:t> Watch a video on </a:t>
            </a:r>
            <a:r>
              <a:rPr lang="it-IT" sz="2000">
                <a:solidFill>
                  <a:srgbClr val="434343"/>
                </a:solidFill>
                <a:latin typeface="Century Gothic"/>
                <a:ea typeface="Century Gothic"/>
                <a:cs typeface="Century Gothic"/>
                <a:sym typeface="Century Gothic"/>
              </a:rPr>
              <a:t>New business models by Mario Calderini </a:t>
            </a:r>
            <a:r>
              <a:rPr lang="it-IT" sz="2000">
                <a:solidFill>
                  <a:srgbClr val="434343"/>
                </a:solidFill>
                <a:latin typeface="Century Gothic"/>
                <a:ea typeface="Century Gothic"/>
                <a:cs typeface="Century Gothic"/>
                <a:sym typeface="Century Gothic"/>
              </a:rPr>
              <a:t>: </a:t>
            </a:r>
            <a:r>
              <a:rPr lang="it-IT" sz="2000" u="sng">
                <a:solidFill>
                  <a:schemeClr val="hlink"/>
                </a:solidFill>
                <a:latin typeface="Century Gothic"/>
                <a:ea typeface="Century Gothic"/>
                <a:cs typeface="Century Gothic"/>
                <a:sym typeface="Century Gothic"/>
                <a:hlinkClick r:id="rId4"/>
              </a:rPr>
              <a:t>https://youtu.be/CiHHIQ5_jUg</a:t>
            </a:r>
            <a:r>
              <a:rPr lang="it-IT" sz="2000">
                <a:solidFill>
                  <a:srgbClr val="434343"/>
                </a:solidFill>
                <a:latin typeface="Century Gothic"/>
                <a:ea typeface="Century Gothic"/>
                <a:cs typeface="Century Gothic"/>
                <a:sym typeface="Century Gothic"/>
              </a:rPr>
              <a:t> </a:t>
            </a:r>
            <a:endParaRPr b="0" i="0" sz="20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Question:</a:t>
            </a:r>
            <a:r>
              <a:rPr lang="it-IT" sz="2000">
                <a:solidFill>
                  <a:srgbClr val="434343"/>
                </a:solidFill>
                <a:latin typeface="Century Gothic"/>
                <a:ea typeface="Century Gothic"/>
                <a:cs typeface="Century Gothic"/>
                <a:sym typeface="Century Gothic"/>
              </a:rPr>
              <a:t> </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type of business model was used in iFoodShare according to the video?</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How is the circular input model different from the lifecycle extension business model?</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How would you describe the inclusive economy model?</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How are the benefits of co-creation?</a:t>
            </a:r>
            <a:endParaRPr sz="1800">
              <a:solidFill>
                <a:srgbClr val="434343"/>
              </a:solidFill>
              <a:latin typeface="Century Gothic"/>
              <a:ea typeface="Century Gothic"/>
              <a:cs typeface="Century Gothic"/>
              <a:sym typeface="Century Gothic"/>
            </a:endParaRPr>
          </a:p>
          <a:p>
            <a:pPr indent="-342900" lvl="0" marL="457200" rtl="0" algn="l">
              <a:spcBef>
                <a:spcPts val="0"/>
              </a:spcBef>
              <a:spcAft>
                <a:spcPts val="0"/>
              </a:spcAft>
              <a:buClr>
                <a:srgbClr val="188185"/>
              </a:buClr>
              <a:buSzPts val="1800"/>
              <a:buFont typeface="Century Gothic"/>
              <a:buAutoNum type="arabicPeriod"/>
            </a:pPr>
            <a:r>
              <a:rPr b="1" lang="it-IT" sz="1800">
                <a:solidFill>
                  <a:srgbClr val="188589"/>
                </a:solidFill>
                <a:latin typeface="Century Gothic"/>
                <a:ea typeface="Century Gothic"/>
                <a:cs typeface="Century Gothic"/>
                <a:sym typeface="Century Gothic"/>
              </a:rPr>
              <a:t>Record answers on an A3 paper, ready to pin up and present in class as a team.</a:t>
            </a:r>
            <a:endParaRPr sz="1800">
              <a:solidFill>
                <a:srgbClr val="434343"/>
              </a:solidFill>
              <a:latin typeface="Century Gothic"/>
              <a:ea typeface="Century Gothic"/>
              <a:cs typeface="Century Gothic"/>
              <a:sym typeface="Century Gothic"/>
            </a:endParaRPr>
          </a:p>
        </p:txBody>
      </p:sp>
      <p:pic>
        <p:nvPicPr>
          <p:cNvPr id="308" name="Google Shape;308;g103ff7c986f_0_33"/>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309" name="Google Shape;309;g103ff7c986f_0_33"/>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https://youtu.be/CiHHIQ5_jUg</a:t>
            </a:r>
            <a:endParaRPr b="0" i="0" sz="800" u="none" cap="none" strike="noStrike">
              <a:solidFill>
                <a:srgbClr val="000000"/>
              </a:solidFill>
              <a:latin typeface="Century Gothic"/>
              <a:ea typeface="Century Gothic"/>
              <a:cs typeface="Century Gothic"/>
              <a:sym typeface="Century Gothic"/>
            </a:endParaRPr>
          </a:p>
        </p:txBody>
      </p:sp>
      <p:sp>
        <p:nvSpPr>
          <p:cNvPr id="310" name="Google Shape;310;g103ff7c986f_0_33"/>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Video related to Polimi Open Knowledge (POK)&#10;http://www.pok.polimi.it" id="311" name="Google Shape;311;g103ff7c986f_0_33" title="New business models (Mario Calderini)">
            <a:hlinkClick r:id="rId6"/>
          </p:cNvPr>
          <p:cNvPicPr preferRelativeResize="0"/>
          <p:nvPr/>
        </p:nvPicPr>
        <p:blipFill>
          <a:blip r:embed="rId7">
            <a:alphaModFix/>
          </a:blip>
          <a:stretch>
            <a:fillRect/>
          </a:stretch>
        </p:blipFill>
        <p:spPr>
          <a:xfrm>
            <a:off x="7464125" y="2016425"/>
            <a:ext cx="4128100" cy="3096075"/>
          </a:xfrm>
          <a:prstGeom prst="rect">
            <a:avLst/>
          </a:prstGeom>
          <a:noFill/>
          <a:ln>
            <a:noFill/>
          </a:ln>
        </p:spPr>
      </p:pic>
      <p:sp>
        <p:nvSpPr>
          <p:cNvPr id="312" name="Google Shape;312;g103ff7c986f_0_33"/>
          <p:cNvSpPr txBox="1"/>
          <p:nvPr/>
        </p:nvSpPr>
        <p:spPr>
          <a:xfrm>
            <a:off x="224000" y="10467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Team task 3</a:t>
            </a:r>
            <a:endParaRPr b="0" i="1" sz="3600" u="none" cap="none" strike="noStrike">
              <a:solidFill>
                <a:srgbClr val="262626"/>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1"/>
                                        </p:tgtEl>
                                        <p:attrNameLst>
                                          <p:attrName>style.visibility</p:attrName>
                                        </p:attrNameLst>
                                      </p:cBhvr>
                                      <p:to>
                                        <p:strVal val="visible"/>
                                      </p:to>
                                    </p:set>
                                    <p:animEffect filter="fade" transition="in">
                                      <p:cBhvr>
                                        <p:cTn dur="1000"/>
                                        <p:tgtEl>
                                          <p:spTgt spid="3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g103ff7c986f_0_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18" name="Google Shape;318;g103ff7c986f_0_1"/>
          <p:cNvGrpSpPr/>
          <p:nvPr/>
        </p:nvGrpSpPr>
        <p:grpSpPr>
          <a:xfrm flipH="1">
            <a:off x="4308383" y="-76362"/>
            <a:ext cx="7883467" cy="6858000"/>
            <a:chOff x="0" y="0"/>
            <a:chExt cx="7883467" cy="6858000"/>
          </a:xfrm>
        </p:grpSpPr>
        <p:sp>
          <p:nvSpPr>
            <p:cNvPr id="319" name="Google Shape;319;g103ff7c986f_0_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20" name="Google Shape;320;g103ff7c986f_0_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1" name="Google Shape;321;g103ff7c986f_0_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22" name="Google Shape;322;g103ff7c986f_0_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23" name="Google Shape;323;g103ff7c986f_0_1"/>
          <p:cNvSpPr txBox="1"/>
          <p:nvPr/>
        </p:nvSpPr>
        <p:spPr>
          <a:xfrm>
            <a:off x="224000" y="2276425"/>
            <a:ext cx="6695100" cy="331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Video 4:</a:t>
            </a:r>
            <a:r>
              <a:rPr lang="it-IT" sz="2000">
                <a:solidFill>
                  <a:srgbClr val="434343"/>
                </a:solidFill>
                <a:latin typeface="Century Gothic"/>
                <a:ea typeface="Century Gothic"/>
                <a:cs typeface="Century Gothic"/>
                <a:sym typeface="Century Gothic"/>
              </a:rPr>
              <a:t> (4 mins +): Watch a video on - </a:t>
            </a:r>
            <a:r>
              <a:rPr lang="it-IT" sz="2000">
                <a:solidFill>
                  <a:srgbClr val="434343"/>
                </a:solidFill>
                <a:latin typeface="Century Gothic"/>
                <a:ea typeface="Century Gothic"/>
                <a:cs typeface="Century Gothic"/>
                <a:sym typeface="Century Gothic"/>
              </a:rPr>
              <a:t>How to Cultivate an Entrepreneurial Mindset</a:t>
            </a:r>
            <a:r>
              <a:rPr lang="it-IT" sz="2000">
                <a:solidFill>
                  <a:srgbClr val="434343"/>
                </a:solidFill>
                <a:latin typeface="Century Gothic"/>
                <a:ea typeface="Century Gothic"/>
                <a:cs typeface="Century Gothic"/>
                <a:sym typeface="Century Gothic"/>
              </a:rPr>
              <a:t>: </a:t>
            </a:r>
            <a:r>
              <a:rPr lang="it-IT" sz="2000" u="sng">
                <a:solidFill>
                  <a:schemeClr val="hlink"/>
                </a:solidFill>
                <a:latin typeface="Century Gothic"/>
                <a:ea typeface="Century Gothic"/>
                <a:cs typeface="Century Gothic"/>
                <a:sym typeface="Century Gothic"/>
                <a:hlinkClick r:id="rId4"/>
              </a:rPr>
              <a:t>https://youtu.be/dulBMqkuHes</a:t>
            </a:r>
            <a:r>
              <a:rPr lang="it-IT" sz="2000">
                <a:solidFill>
                  <a:srgbClr val="434343"/>
                </a:solidFill>
                <a:latin typeface="Century Gothic"/>
                <a:ea typeface="Century Gothic"/>
                <a:cs typeface="Century Gothic"/>
                <a:sym typeface="Century Gothic"/>
              </a:rPr>
              <a:t> </a:t>
            </a:r>
            <a:r>
              <a:rPr lang="it-IT" sz="2000">
                <a:solidFill>
                  <a:srgbClr val="434343"/>
                </a:solidFill>
                <a:latin typeface="Century Gothic"/>
                <a:ea typeface="Century Gothic"/>
                <a:cs typeface="Century Gothic"/>
                <a:sym typeface="Century Gothic"/>
              </a:rPr>
              <a:t> </a:t>
            </a:r>
            <a:endParaRPr b="0" i="0" sz="2000" u="none" cap="none" strike="noStrike">
              <a:solidFill>
                <a:srgbClr val="43434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Question:</a:t>
            </a:r>
            <a:endParaRPr sz="20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Based on the video how can you develop your entrepreneurial mindset?</a:t>
            </a:r>
            <a:endParaRPr sz="1800">
              <a:solidFill>
                <a:srgbClr val="434343"/>
              </a:solidFill>
              <a:latin typeface="Century Gothic"/>
              <a:ea typeface="Century Gothic"/>
              <a:cs typeface="Century Gothic"/>
              <a:sym typeface="Century Gothic"/>
            </a:endParaRPr>
          </a:p>
          <a:p>
            <a:pPr indent="-342900" lvl="0" marL="457200" marR="0" rtl="0" algn="l">
              <a:lnSpc>
                <a:spcPct val="100000"/>
              </a:lnSpc>
              <a:spcBef>
                <a:spcPts val="0"/>
              </a:spcBef>
              <a:spcAft>
                <a:spcPts val="0"/>
              </a:spcAft>
              <a:buClr>
                <a:srgbClr val="188185"/>
              </a:buClr>
              <a:buSzPts val="1800"/>
              <a:buFont typeface="Century Gothic"/>
              <a:buAutoNum type="arabicPeriod"/>
            </a:pPr>
            <a:r>
              <a:rPr lang="it-IT" sz="1800">
                <a:solidFill>
                  <a:srgbClr val="434343"/>
                </a:solidFill>
                <a:latin typeface="Century Gothic"/>
                <a:ea typeface="Century Gothic"/>
                <a:cs typeface="Century Gothic"/>
                <a:sym typeface="Century Gothic"/>
              </a:rPr>
              <a:t>What does it mean to cultivate an entrepreneurial mindset</a:t>
            </a:r>
            <a:endParaRPr sz="1800">
              <a:solidFill>
                <a:srgbClr val="434343"/>
              </a:solidFill>
              <a:latin typeface="Century Gothic"/>
              <a:ea typeface="Century Gothic"/>
              <a:cs typeface="Century Gothic"/>
              <a:sym typeface="Century Gothic"/>
            </a:endParaRPr>
          </a:p>
          <a:p>
            <a:pPr indent="-342900" lvl="0" marL="457200" rtl="0" algn="l">
              <a:spcBef>
                <a:spcPts val="0"/>
              </a:spcBef>
              <a:spcAft>
                <a:spcPts val="0"/>
              </a:spcAft>
              <a:buClr>
                <a:srgbClr val="188185"/>
              </a:buClr>
              <a:buSzPts val="1800"/>
              <a:buFont typeface="Century Gothic"/>
              <a:buAutoNum type="arabicPeriod"/>
            </a:pPr>
            <a:r>
              <a:rPr b="1" lang="it-IT" sz="1800">
                <a:solidFill>
                  <a:srgbClr val="188589"/>
                </a:solidFill>
                <a:latin typeface="Century Gothic"/>
                <a:ea typeface="Century Gothic"/>
                <a:cs typeface="Century Gothic"/>
                <a:sym typeface="Century Gothic"/>
              </a:rPr>
              <a:t>Record answers on an A3 paper, ready to pin up and present in class as a team.</a:t>
            </a:r>
            <a:endParaRPr sz="1800">
              <a:solidFill>
                <a:srgbClr val="434343"/>
              </a:solidFill>
              <a:latin typeface="Century Gothic"/>
              <a:ea typeface="Century Gothic"/>
              <a:cs typeface="Century Gothic"/>
              <a:sym typeface="Century Gothic"/>
            </a:endParaRPr>
          </a:p>
        </p:txBody>
      </p:sp>
      <p:pic>
        <p:nvPicPr>
          <p:cNvPr id="324" name="Google Shape;324;g103ff7c986f_0_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325" name="Google Shape;325;g103ff7c986f_0_1"/>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https://youtu.be/dulBMqkuHes</a:t>
            </a:r>
            <a:endParaRPr b="0" i="0" sz="800" u="none" cap="none" strike="noStrike">
              <a:solidFill>
                <a:srgbClr val="000000"/>
              </a:solidFill>
              <a:latin typeface="Century Gothic"/>
              <a:ea typeface="Century Gothic"/>
              <a:cs typeface="Century Gothic"/>
              <a:sym typeface="Century Gothic"/>
            </a:endParaRPr>
          </a:p>
        </p:txBody>
      </p:sp>
      <p:sp>
        <p:nvSpPr>
          <p:cNvPr id="326" name="Google Shape;326;g103ff7c986f_0_1"/>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g103ff7c986f_0_1"/>
          <p:cNvSpPr txBox="1"/>
          <p:nvPr/>
        </p:nvSpPr>
        <p:spPr>
          <a:xfrm>
            <a:off x="224000" y="10467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Team task 4</a:t>
            </a:r>
            <a:endParaRPr b="0" i="1" sz="3600" u="none" cap="none" strike="noStrike">
              <a:solidFill>
                <a:srgbClr val="262626"/>
              </a:solidFill>
              <a:latin typeface="Century Gothic"/>
              <a:ea typeface="Century Gothic"/>
              <a:cs typeface="Century Gothic"/>
              <a:sym typeface="Century Gothic"/>
            </a:endParaRPr>
          </a:p>
        </p:txBody>
      </p:sp>
      <p:pic>
        <p:nvPicPr>
          <p:cNvPr descr="Project managers no longer just plan and implement a project.&#10;&#10;Try our award-winning PM software for free: https://www.projectmanager.com/?utm_source=youtube.com&amp;utm_medium=video&amp;utm_campaign=HowToCultivateAnEntrepreneurialMindset&#10;&#10;Project Managers must have business acumen and act strategically. Jennifer Bridges, PMP, shows you what an entrepreneurial mindset is and how to cultivate one yourself." id="328" name="Google Shape;328;g103ff7c986f_0_1" title="How to Cultivate an Entrepreneurial Mindset - Project Management Training">
            <a:hlinkClick r:id="rId6"/>
          </p:cNvPr>
          <p:cNvPicPr preferRelativeResize="0"/>
          <p:nvPr/>
        </p:nvPicPr>
        <p:blipFill>
          <a:blip r:embed="rId7">
            <a:alphaModFix/>
          </a:blip>
          <a:stretch>
            <a:fillRect/>
          </a:stretch>
        </p:blipFill>
        <p:spPr>
          <a:xfrm>
            <a:off x="7466875" y="2038002"/>
            <a:ext cx="4122600" cy="3091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1000"/>
                                        <p:tgtEl>
                                          <p:spTgt spid="3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g105997fed00_0_26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34" name="Google Shape;334;g105997fed00_0_263"/>
          <p:cNvGrpSpPr/>
          <p:nvPr/>
        </p:nvGrpSpPr>
        <p:grpSpPr>
          <a:xfrm flipH="1">
            <a:off x="4308383" y="-76362"/>
            <a:ext cx="7883467" cy="6858000"/>
            <a:chOff x="0" y="0"/>
            <a:chExt cx="7883467" cy="6858000"/>
          </a:xfrm>
        </p:grpSpPr>
        <p:sp>
          <p:nvSpPr>
            <p:cNvPr id="335" name="Google Shape;335;g105997fed00_0_26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36" name="Google Shape;336;g105997fed00_0_26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7" name="Google Shape;337;g105997fed00_0_26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38" name="Google Shape;338;g105997fed00_0_26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39" name="Google Shape;339;g105997fed00_0_263"/>
          <p:cNvSpPr txBox="1"/>
          <p:nvPr/>
        </p:nvSpPr>
        <p:spPr>
          <a:xfrm>
            <a:off x="279875" y="2722425"/>
            <a:ext cx="70278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5400">
                <a:solidFill>
                  <a:srgbClr val="262626"/>
                </a:solidFill>
                <a:latin typeface="Century Gothic"/>
                <a:ea typeface="Century Gothic"/>
                <a:cs typeface="Century Gothic"/>
                <a:sym typeface="Century Gothic"/>
              </a:rPr>
              <a:t>Green business pitch</a:t>
            </a:r>
            <a:endParaRPr b="0" i="1" sz="5400" u="none" cap="none" strike="noStrike">
              <a:solidFill>
                <a:srgbClr val="262626"/>
              </a:solidFill>
              <a:latin typeface="Century Gothic"/>
              <a:ea typeface="Century Gothic"/>
              <a:cs typeface="Century Gothic"/>
              <a:sym typeface="Century Gothic"/>
            </a:endParaRPr>
          </a:p>
        </p:txBody>
      </p:sp>
      <p:sp>
        <p:nvSpPr>
          <p:cNvPr id="340" name="Google Shape;340;g105997fed00_0_263"/>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https://www.instagram.com/p/CRlP5Lrsy0d/</a:t>
            </a:r>
            <a:endParaRPr b="0" i="0" sz="800" u="none" cap="none" strike="noStrike">
              <a:solidFill>
                <a:srgbClr val="000000"/>
              </a:solidFill>
              <a:latin typeface="Century Gothic"/>
              <a:ea typeface="Century Gothic"/>
              <a:cs typeface="Century Gothic"/>
              <a:sym typeface="Century Gothic"/>
            </a:endParaRPr>
          </a:p>
        </p:txBody>
      </p:sp>
      <p:pic>
        <p:nvPicPr>
          <p:cNvPr id="341" name="Google Shape;341;g105997fed00_0_263"/>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42" name="Google Shape;342;g105997fed00_0_263"/>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https://www.instagram.com/p/CXQ8DTVNj0V/</a:t>
            </a:r>
            <a:endParaRPr b="0" i="0" sz="800" u="none" cap="none" strike="noStrike">
              <a:solidFill>
                <a:srgbClr val="000000"/>
              </a:solidFill>
              <a:latin typeface="Century Gothic"/>
              <a:ea typeface="Century Gothic"/>
              <a:cs typeface="Century Gothic"/>
              <a:sym typeface="Century Gothic"/>
            </a:endParaRPr>
          </a:p>
        </p:txBody>
      </p:sp>
      <p:pic>
        <p:nvPicPr>
          <p:cNvPr id="343" name="Google Shape;343;g105997fed00_0_263"/>
          <p:cNvPicPr preferRelativeResize="0"/>
          <p:nvPr/>
        </p:nvPicPr>
        <p:blipFill rotWithShape="1">
          <a:blip r:embed="rId5">
            <a:alphaModFix/>
          </a:blip>
          <a:srcRect b="0" l="0" r="0" t="0"/>
          <a:stretch/>
        </p:blipFill>
        <p:spPr>
          <a:xfrm>
            <a:off x="7461025" y="1543300"/>
            <a:ext cx="4220151" cy="4148699"/>
          </a:xfrm>
          <a:prstGeom prst="rect">
            <a:avLst/>
          </a:prstGeom>
          <a:noFill/>
          <a:ln>
            <a:noFill/>
          </a:ln>
        </p:spPr>
      </p:pic>
      <p:sp>
        <p:nvSpPr>
          <p:cNvPr id="344" name="Google Shape;344;g105997fed00_0_263"/>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g106cabe4cfe_0_2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50" name="Google Shape;350;g106cabe4cfe_0_29"/>
          <p:cNvGrpSpPr/>
          <p:nvPr/>
        </p:nvGrpSpPr>
        <p:grpSpPr>
          <a:xfrm flipH="1">
            <a:off x="4308383" y="-76362"/>
            <a:ext cx="7883467" cy="6858000"/>
            <a:chOff x="0" y="0"/>
            <a:chExt cx="7883467" cy="6858000"/>
          </a:xfrm>
        </p:grpSpPr>
        <p:sp>
          <p:nvSpPr>
            <p:cNvPr id="351" name="Google Shape;351;g106cabe4cfe_0_2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52" name="Google Shape;352;g106cabe4cfe_0_2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3" name="Google Shape;353;g106cabe4cfe_0_2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54" name="Google Shape;354;g106cabe4cfe_0_2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55" name="Google Shape;355;g106cabe4cfe_0_29"/>
          <p:cNvSpPr txBox="1"/>
          <p:nvPr/>
        </p:nvSpPr>
        <p:spPr>
          <a:xfrm>
            <a:off x="263550" y="2295525"/>
            <a:ext cx="11858100" cy="43836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Activity 2 - Overall project pi</a:t>
            </a:r>
            <a:r>
              <a:rPr b="1" lang="it-IT" sz="2000">
                <a:solidFill>
                  <a:schemeClr val="dk1"/>
                </a:solidFill>
                <a:latin typeface="Century Gothic"/>
                <a:ea typeface="Century Gothic"/>
                <a:cs typeface="Century Gothic"/>
                <a:sym typeface="Century Gothic"/>
              </a:rPr>
              <a:t>tch and presentation</a:t>
            </a:r>
            <a:endParaRPr b="1" i="0" sz="2000" u="none" cap="none" strike="noStrike">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lang="it-IT" sz="2000">
                <a:solidFill>
                  <a:srgbClr val="434343"/>
                </a:solidFill>
                <a:latin typeface="Century Gothic"/>
                <a:ea typeface="Century Gothic"/>
                <a:cs typeface="Century Gothic"/>
                <a:sym typeface="Century Gothic"/>
              </a:rPr>
              <a:t>Teams give a pitch as a small start-up venture that is pro-environment and committed to sustainable development.</a:t>
            </a:r>
            <a:endParaRPr sz="2000">
              <a:solidFill>
                <a:srgbClr val="434343"/>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lang="it-IT" sz="2000">
                <a:solidFill>
                  <a:srgbClr val="434343"/>
                </a:solidFill>
                <a:latin typeface="Century Gothic"/>
                <a:ea typeface="Century Gothic"/>
                <a:cs typeface="Century Gothic"/>
                <a:sym typeface="Century Gothic"/>
              </a:rPr>
              <a:t>Create a set of PowerPoint presentation slides that addresses the following:</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1 OUTSIDE branded page showing; group business name and logo; mission statement; group project title; names of participants; session details and date.</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2 Demonstrate understanding and awareness of SD &amp; green business</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3 Present biodiversity idea strategy using the Idea Model</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4 Showcase BMC, giving full green business justification.</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5 Present answers to session 4 group activity on this slide.</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6 Provide group reflection on pros and cons of the sessions.</a:t>
            </a:r>
            <a:endParaRPr sz="2000">
              <a:solidFill>
                <a:srgbClr val="434343"/>
              </a:solidFill>
              <a:latin typeface="Century Gothic"/>
              <a:ea typeface="Century Gothic"/>
              <a:cs typeface="Century Gothic"/>
              <a:sym typeface="Century Gothic"/>
            </a:endParaRPr>
          </a:p>
          <a:p>
            <a:pPr indent="-355600" lvl="1" marL="914400" marR="0" rtl="0" algn="l">
              <a:lnSpc>
                <a:spcPct val="100000"/>
              </a:lnSpc>
              <a:spcBef>
                <a:spcPts val="0"/>
              </a:spcBef>
              <a:spcAft>
                <a:spcPts val="0"/>
              </a:spcAft>
              <a:buSzPts val="2000"/>
              <a:buFont typeface="Century Gothic"/>
              <a:buAutoNum type="alphaLcPeriod"/>
            </a:pPr>
            <a:r>
              <a:rPr lang="it-IT" sz="2000">
                <a:solidFill>
                  <a:srgbClr val="434343"/>
                </a:solidFill>
                <a:latin typeface="Century Gothic"/>
                <a:ea typeface="Century Gothic"/>
                <a:cs typeface="Century Gothic"/>
                <a:sym typeface="Century Gothic"/>
              </a:rPr>
              <a:t>Slide 7 Provide referencing and any other useful resource found</a:t>
            </a:r>
            <a:endParaRPr sz="2000">
              <a:solidFill>
                <a:srgbClr val="434343"/>
              </a:solidFill>
              <a:latin typeface="Century Gothic"/>
              <a:ea typeface="Century Gothic"/>
              <a:cs typeface="Century Gothic"/>
              <a:sym typeface="Century Gothic"/>
            </a:endParaRPr>
          </a:p>
        </p:txBody>
      </p:sp>
      <p:sp>
        <p:nvSpPr>
          <p:cNvPr id="356" name="Google Shape;356;g106cabe4cfe_0_29"/>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2 instruction</a:t>
            </a:r>
            <a:endParaRPr b="0" i="1" sz="3600" u="none" cap="none" strike="noStrike">
              <a:solidFill>
                <a:srgbClr val="188589"/>
              </a:solidFill>
              <a:latin typeface="Century Gothic"/>
              <a:ea typeface="Century Gothic"/>
              <a:cs typeface="Century Gothic"/>
              <a:sym typeface="Century Gothic"/>
            </a:endParaRPr>
          </a:p>
        </p:txBody>
      </p:sp>
      <p:sp>
        <p:nvSpPr>
          <p:cNvPr id="357" name="Google Shape;357;g106cabe4cfe_0_29"/>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it-IT" sz="2600" u="none" cap="none" strike="noStrike">
                <a:solidFill>
                  <a:srgbClr val="FFFFFF"/>
                </a:solidFill>
                <a:latin typeface="Century Gothic"/>
                <a:ea typeface="Century Gothic"/>
                <a:cs typeface="Century Gothic"/>
                <a:sym typeface="Century Gothic"/>
              </a:rPr>
              <a:t>60 minutes</a:t>
            </a:r>
            <a:endParaRPr b="1" i="0" sz="2600" u="none" cap="none" strike="noStrike">
              <a:solidFill>
                <a:srgbClr val="FFFFFF"/>
              </a:solidFill>
              <a:latin typeface="Century Gothic"/>
              <a:ea typeface="Century Gothic"/>
              <a:cs typeface="Century Gothic"/>
              <a:sym typeface="Century Gothic"/>
            </a:endParaRPr>
          </a:p>
        </p:txBody>
      </p:sp>
      <p:pic>
        <p:nvPicPr>
          <p:cNvPr id="358" name="Google Shape;358;g106cabe4cfe_0_2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g106cabe4cfe_0_4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64" name="Google Shape;364;g106cabe4cfe_0_42"/>
          <p:cNvGrpSpPr/>
          <p:nvPr/>
        </p:nvGrpSpPr>
        <p:grpSpPr>
          <a:xfrm flipH="1">
            <a:off x="4308383" y="-76362"/>
            <a:ext cx="7883467" cy="6858000"/>
            <a:chOff x="0" y="0"/>
            <a:chExt cx="7883467" cy="6858000"/>
          </a:xfrm>
        </p:grpSpPr>
        <p:sp>
          <p:nvSpPr>
            <p:cNvPr id="365" name="Google Shape;365;g106cabe4cfe_0_4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6" name="Google Shape;366;g106cabe4cfe_0_4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67" name="Google Shape;367;g106cabe4cfe_0_4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68" name="Google Shape;368;g106cabe4cfe_0_4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69" name="Google Shape;369;g106cabe4cfe_0_4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Debriefing</a:t>
            </a:r>
            <a:endParaRPr b="0" i="1" sz="3600" u="none" cap="none" strike="noStrike">
              <a:solidFill>
                <a:srgbClr val="262626"/>
              </a:solidFill>
              <a:latin typeface="Century Gothic"/>
              <a:ea typeface="Century Gothic"/>
              <a:cs typeface="Century Gothic"/>
              <a:sym typeface="Century Gothic"/>
            </a:endParaRPr>
          </a:p>
        </p:txBody>
      </p:sp>
      <p:pic>
        <p:nvPicPr>
          <p:cNvPr id="370" name="Google Shape;370;g106cabe4cfe_0_4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71" name="Google Shape;371;g106cabe4cfe_0_42"/>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https://www.instagram.com/p/CXROqPRo_mf/</a:t>
            </a:r>
            <a:endParaRPr b="0" i="0" sz="800" u="none" cap="none" strike="noStrike">
              <a:solidFill>
                <a:srgbClr val="000000"/>
              </a:solidFill>
              <a:latin typeface="Century Gothic"/>
              <a:ea typeface="Century Gothic"/>
              <a:cs typeface="Century Gothic"/>
              <a:sym typeface="Century Gothic"/>
            </a:endParaRPr>
          </a:p>
        </p:txBody>
      </p:sp>
      <p:pic>
        <p:nvPicPr>
          <p:cNvPr id="372" name="Google Shape;372;g106cabe4cfe_0_42"/>
          <p:cNvPicPr preferRelativeResize="0"/>
          <p:nvPr/>
        </p:nvPicPr>
        <p:blipFill rotWithShape="1">
          <a:blip r:embed="rId5">
            <a:alphaModFix/>
          </a:blip>
          <a:srcRect b="0" l="0" r="0" t="1652"/>
          <a:stretch/>
        </p:blipFill>
        <p:spPr>
          <a:xfrm>
            <a:off x="7434975" y="1475425"/>
            <a:ext cx="4255501" cy="4163625"/>
          </a:xfrm>
          <a:prstGeom prst="rect">
            <a:avLst/>
          </a:prstGeom>
          <a:noFill/>
          <a:ln>
            <a:noFill/>
          </a:ln>
        </p:spPr>
      </p:pic>
      <p:sp>
        <p:nvSpPr>
          <p:cNvPr id="373" name="Google Shape;373;g106cabe4cfe_0_42"/>
          <p:cNvSpPr/>
          <p:nvPr/>
        </p:nvSpPr>
        <p:spPr>
          <a:xfrm>
            <a:off x="74456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 name="Google Shape;374;g106cabe4cfe_0_42"/>
          <p:cNvSpPr txBox="1"/>
          <p:nvPr/>
        </p:nvSpPr>
        <p:spPr>
          <a:xfrm>
            <a:off x="245250" y="2632550"/>
            <a:ext cx="7134000" cy="32544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110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Trainers wraps up the session by running a </a:t>
            </a:r>
            <a:r>
              <a:rPr b="1" i="0" lang="it-IT" sz="2000" u="none" cap="none" strike="noStrike">
                <a:solidFill>
                  <a:srgbClr val="188185"/>
                </a:solidFill>
                <a:latin typeface="Century Gothic"/>
                <a:ea typeface="Century Gothic"/>
                <a:cs typeface="Century Gothic"/>
                <a:sym typeface="Century Gothic"/>
              </a:rPr>
              <a:t>questions and answers session</a:t>
            </a:r>
            <a:r>
              <a:rPr b="0" i="0" lang="it-IT" sz="2000" u="none" cap="none" strike="noStrike">
                <a:solidFill>
                  <a:srgbClr val="000000"/>
                </a:solidFill>
                <a:latin typeface="Century Gothic"/>
                <a:ea typeface="Century Gothic"/>
                <a:cs typeface="Century Gothic"/>
                <a:sym typeface="Century Gothic"/>
              </a:rPr>
              <a:t> to identify gaps in knowledge and addresses them.</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Trainers briefs participants about </a:t>
            </a:r>
            <a:r>
              <a:rPr b="1" i="0" lang="it-IT" sz="2000" u="none" cap="none" strike="noStrike">
                <a:solidFill>
                  <a:srgbClr val="188185"/>
                </a:solidFill>
                <a:latin typeface="Century Gothic"/>
                <a:ea typeface="Century Gothic"/>
                <a:cs typeface="Century Gothic"/>
                <a:sym typeface="Century Gothic"/>
              </a:rPr>
              <a:t>Activity 3</a:t>
            </a:r>
            <a:r>
              <a:rPr b="0" i="0" lang="it-IT" sz="2000" u="none" cap="none" strike="noStrike">
                <a:solidFill>
                  <a:srgbClr val="000000"/>
                </a:solidFill>
                <a:latin typeface="Century Gothic"/>
                <a:ea typeface="Century Gothic"/>
                <a:cs typeface="Century Gothic"/>
                <a:sym typeface="Century Gothic"/>
              </a:rPr>
              <a:t> which is optional homework.</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a:t>
            </a:r>
            <a:r>
              <a:rPr b="1" i="0" lang="it-IT" sz="2000" u="none" cap="none" strike="noStrike">
                <a:solidFill>
                  <a:srgbClr val="188185"/>
                </a:solidFill>
                <a:latin typeface="Century Gothic"/>
                <a:ea typeface="Century Gothic"/>
                <a:cs typeface="Century Gothic"/>
                <a:sym typeface="Century Gothic"/>
              </a:rPr>
              <a:t>complete training evaluation form</a:t>
            </a:r>
            <a:r>
              <a:rPr b="0" i="0" lang="it-IT" sz="2000" u="none" cap="none" strike="noStrike">
                <a:solidFill>
                  <a:srgbClr val="000000"/>
                </a:solidFill>
                <a:latin typeface="Century Gothic"/>
                <a:ea typeface="Century Gothic"/>
                <a:cs typeface="Century Gothic"/>
                <a:sym typeface="Century Gothic"/>
              </a:rPr>
              <a:t>. </a:t>
            </a:r>
            <a:endParaRPr b="0" i="0" sz="20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g106cabe4cfe_0_58"/>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0" name="Google Shape;380;g106cabe4cfe_0_58"/>
          <p:cNvSpPr txBox="1"/>
          <p:nvPr>
            <p:ph type="title"/>
          </p:nvPr>
        </p:nvSpPr>
        <p:spPr>
          <a:xfrm>
            <a:off x="860950" y="2494350"/>
            <a:ext cx="5082900" cy="1869300"/>
          </a:xfrm>
          <a:prstGeom prst="rect">
            <a:avLst/>
          </a:prstGeom>
          <a:noFill/>
          <a:ln>
            <a:noFill/>
          </a:ln>
        </p:spPr>
        <p:txBody>
          <a:bodyPr anchorCtr="0" anchor="b" bIns="91425" lIns="109725" spcFirstLastPara="1" rIns="109725" wrap="square" tIns="109725">
            <a:noAutofit/>
          </a:bodyPr>
          <a:lstStyle/>
          <a:p>
            <a:pPr indent="0" lvl="0" marL="0" rtl="0" algn="ctr">
              <a:lnSpc>
                <a:spcPct val="100000"/>
              </a:lnSpc>
              <a:spcBef>
                <a:spcPts val="0"/>
              </a:spcBef>
              <a:spcAft>
                <a:spcPts val="0"/>
              </a:spcAft>
              <a:buClr>
                <a:srgbClr val="3F3F3F"/>
              </a:buClr>
              <a:buSzPts val="3556"/>
              <a:buFont typeface="Arial"/>
              <a:buNone/>
            </a:pPr>
            <a:r>
              <a:rPr lang="it-IT" sz="5600">
                <a:solidFill>
                  <a:srgbClr val="188589"/>
                </a:solidFill>
              </a:rPr>
              <a:t>Any questions?</a:t>
            </a:r>
            <a:endParaRPr sz="5600">
              <a:solidFill>
                <a:srgbClr val="188589"/>
              </a:solidFill>
            </a:endParaRPr>
          </a:p>
        </p:txBody>
      </p:sp>
      <p:sp>
        <p:nvSpPr>
          <p:cNvPr id="381" name="Google Shape;381;g106cabe4cfe_0_58"/>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2" name="Google Shape;382;g106cabe4cfe_0_58"/>
          <p:cNvSpPr/>
          <p:nvPr/>
        </p:nvSpPr>
        <p:spPr>
          <a:xfrm>
            <a:off x="6325450" y="0"/>
            <a:ext cx="5870598"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3" name="Google Shape;383;g106cabe4cfe_0_58"/>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384" name="Google Shape;384;g106cabe4cfe_0_58"/>
          <p:cNvPicPr preferRelativeResize="0"/>
          <p:nvPr>
            <p:ph idx="1" type="body"/>
          </p:nvPr>
        </p:nvPicPr>
        <p:blipFill rotWithShape="1">
          <a:blip r:embed="rId3">
            <a:alphaModFix/>
          </a:blip>
          <a:srcRect b="0" l="0" r="0" t="0"/>
          <a:stretch/>
        </p:blipFill>
        <p:spPr>
          <a:xfrm>
            <a:off x="7110350" y="2126399"/>
            <a:ext cx="4795200" cy="1282800"/>
          </a:xfrm>
          <a:prstGeom prst="rect">
            <a:avLst/>
          </a:prstGeom>
          <a:noFill/>
          <a:ln>
            <a:noFill/>
          </a:ln>
        </p:spPr>
      </p:pic>
      <p:pic>
        <p:nvPicPr>
          <p:cNvPr descr="Immagine che contiene testo&#10;&#10;Descrizione generata automaticamente" id="385" name="Google Shape;385;g106cabe4cfe_0_58"/>
          <p:cNvPicPr preferRelativeResize="0"/>
          <p:nvPr/>
        </p:nvPicPr>
        <p:blipFill rotWithShape="1">
          <a:blip r:embed="rId4">
            <a:alphaModFix/>
          </a:blip>
          <a:srcRect b="0" l="0" r="0" t="0"/>
          <a:stretch/>
        </p:blipFill>
        <p:spPr>
          <a:xfrm>
            <a:off x="7814515" y="5681348"/>
            <a:ext cx="4496494" cy="1282669"/>
          </a:xfrm>
          <a:prstGeom prst="rect">
            <a:avLst/>
          </a:prstGeom>
          <a:noFill/>
          <a:ln>
            <a:noFill/>
          </a:ln>
        </p:spPr>
      </p:pic>
      <p:sp>
        <p:nvSpPr>
          <p:cNvPr id="386" name="Google Shape;386;g106cabe4cfe_0_58"/>
          <p:cNvSpPr txBox="1"/>
          <p:nvPr/>
        </p:nvSpPr>
        <p:spPr>
          <a:xfrm>
            <a:off x="1004018" y="6037177"/>
            <a:ext cx="5205900" cy="708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387" name="Google Shape;387;g106cabe4cfe_0_58"/>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388" name="Google Shape;388;g106cabe4cfe_0_58"/>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389" name="Google Shape;389;g106cabe4cfe_0_58"/>
          <p:cNvPicPr preferRelativeResize="0"/>
          <p:nvPr/>
        </p:nvPicPr>
        <p:blipFill rotWithShape="1">
          <a:blip r:embed="rId7">
            <a:alphaModFix/>
          </a:blip>
          <a:srcRect b="0" l="0" r="0" t="0"/>
          <a:stretch/>
        </p:blipFill>
        <p:spPr>
          <a:xfrm>
            <a:off x="8910468" y="4628106"/>
            <a:ext cx="856625" cy="249331"/>
          </a:xfrm>
          <a:prstGeom prst="rect">
            <a:avLst/>
          </a:prstGeom>
          <a:noFill/>
          <a:ln>
            <a:noFill/>
          </a:ln>
        </p:spPr>
      </p:pic>
      <p:pic>
        <p:nvPicPr>
          <p:cNvPr id="390" name="Google Shape;390;g106cabe4cfe_0_58"/>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391" name="Google Shape;391;g106cabe4cfe_0_58"/>
          <p:cNvPicPr preferRelativeResize="0"/>
          <p:nvPr/>
        </p:nvPicPr>
        <p:blipFill rotWithShape="1">
          <a:blip r:embed="rId9">
            <a:alphaModFix/>
          </a:blip>
          <a:srcRect b="0" l="0" r="0" t="0"/>
          <a:stretch/>
        </p:blipFill>
        <p:spPr>
          <a:xfrm>
            <a:off x="8752670" y="3877114"/>
            <a:ext cx="340650" cy="623789"/>
          </a:xfrm>
          <a:prstGeom prst="rect">
            <a:avLst/>
          </a:prstGeom>
          <a:noFill/>
          <a:ln>
            <a:noFill/>
          </a:ln>
        </p:spPr>
      </p:pic>
      <p:pic>
        <p:nvPicPr>
          <p:cNvPr id="392" name="Google Shape;392;g106cabe4cfe_0_58"/>
          <p:cNvPicPr preferRelativeResize="0"/>
          <p:nvPr/>
        </p:nvPicPr>
        <p:blipFill rotWithShape="1">
          <a:blip r:embed="rId10">
            <a:alphaModFix/>
          </a:blip>
          <a:srcRect b="0" l="0" r="0" t="0"/>
          <a:stretch/>
        </p:blipFill>
        <p:spPr>
          <a:xfrm>
            <a:off x="10440804" y="3864309"/>
            <a:ext cx="520727" cy="623788"/>
          </a:xfrm>
          <a:prstGeom prst="rect">
            <a:avLst/>
          </a:prstGeom>
          <a:noFill/>
          <a:ln>
            <a:noFill/>
          </a:ln>
        </p:spPr>
      </p:pic>
      <p:pic>
        <p:nvPicPr>
          <p:cNvPr id="393" name="Google Shape;393;g106cabe4cfe_0_58"/>
          <p:cNvPicPr preferRelativeResize="0"/>
          <p:nvPr/>
        </p:nvPicPr>
        <p:blipFill rotWithShape="1">
          <a:blip r:embed="rId11">
            <a:alphaModFix/>
          </a:blip>
          <a:srcRect b="0" l="0" r="0" t="0"/>
          <a:stretch/>
        </p:blipFill>
        <p:spPr>
          <a:xfrm>
            <a:off x="9503401" y="3915374"/>
            <a:ext cx="537852" cy="530727"/>
          </a:xfrm>
          <a:prstGeom prst="rect">
            <a:avLst/>
          </a:prstGeom>
          <a:noFill/>
          <a:ln>
            <a:noFill/>
          </a:ln>
        </p:spPr>
      </p:pic>
      <p:pic>
        <p:nvPicPr>
          <p:cNvPr id="394" name="Google Shape;394;g106cabe4cfe_0_58"/>
          <p:cNvPicPr preferRelativeResize="0"/>
          <p:nvPr/>
        </p:nvPicPr>
        <p:blipFill rotWithShape="1">
          <a:blip r:embed="rId12">
            <a:alphaModFix/>
          </a:blip>
          <a:srcRect b="0" l="0" r="0" t="0"/>
          <a:stretch/>
        </p:blipFill>
        <p:spPr>
          <a:xfrm>
            <a:off x="7821356" y="3915374"/>
            <a:ext cx="521233" cy="521233"/>
          </a:xfrm>
          <a:prstGeom prst="rect">
            <a:avLst/>
          </a:prstGeom>
          <a:noFill/>
          <a:ln>
            <a:noFill/>
          </a:ln>
        </p:spPr>
      </p:pic>
      <p:pic>
        <p:nvPicPr>
          <p:cNvPr id="395" name="Google Shape;395;g106cabe4cfe_0_58"/>
          <p:cNvPicPr preferRelativeResize="0"/>
          <p:nvPr/>
        </p:nvPicPr>
        <p:blipFill rotWithShape="1">
          <a:blip r:embed="rId13">
            <a:alphaModFix/>
          </a:blip>
          <a:srcRect b="0" l="0" r="0" t="0"/>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2021-02-22T10:22:49Z</dcterms:created>
  <dc:creator>Luca Pagliaricci</dc:creator>
</cp:coreProperties>
</file>