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6858000" cx="12192000"/>
  <p:notesSz cx="6858000" cy="9144000"/>
  <p:embeddedFontLst>
    <p:embeddedFont>
      <p:font typeface="Century Gothic"/>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F9F3816-26D4-4E6B-8829-6BF6B713A7B3}">
  <a:tblStyle styleId="{7F9F3816-26D4-4E6B-8829-6BF6B713A7B3}" styleName="Table_0">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CenturyGothic-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CenturyGothic-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CenturyGothic-italic.fntdata"/><Relationship Id="rId6" Type="http://schemas.openxmlformats.org/officeDocument/2006/relationships/slide" Target="slides/slide1.xml"/><Relationship Id="rId18" Type="http://schemas.openxmlformats.org/officeDocument/2006/relationships/font" Target="fonts/CenturyGothic-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0" name="Google Shape;5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4" name="Google Shape;6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7" name="Google Shape;7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 name="Google Shape;9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4" name="Google Shape;10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0" name="Google Shape;13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0" name="Google Shape;160;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5" name="Google Shape;17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0" name="Google Shape;19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2"/>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 name="Google Shape;12;p2"/>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3" name="Google Shape;13;p2"/>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14" name="Google Shape;14;p2"/>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5" name="Google Shape;15;p2"/>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6" name="Google Shape;16;p2"/>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17" name="Google Shape;17;p2"/>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 name="Google Shape;18;p2"/>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 name="Google Shape;19;p2"/>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3"/>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2" name="Google Shape;22;p3"/>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23" name="Google Shape;23;p3"/>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4" name="Google Shape;24;p3"/>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5" name="Google Shape;25;p3"/>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26" name="Google Shape;26;p3"/>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grpSp>
        <p:nvGrpSpPr>
          <p:cNvPr id="28" name="Google Shape;28;p4"/>
          <p:cNvGrpSpPr/>
          <p:nvPr/>
        </p:nvGrpSpPr>
        <p:grpSpPr>
          <a:xfrm>
            <a:off x="3124577" y="0"/>
            <a:ext cx="4389519" cy="2916937"/>
            <a:chOff x="3124577" y="0"/>
            <a:chExt cx="4389519" cy="2916937"/>
          </a:xfrm>
        </p:grpSpPr>
        <p:sp>
          <p:nvSpPr>
            <p:cNvPr id="29" name="Google Shape;29;p4"/>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 name="Google Shape;30;p4"/>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 name="Google Shape;31;p4"/>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 name="Google Shape;32;p4"/>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33" name="Google Shape;33;p4"/>
          <p:cNvGrpSpPr/>
          <p:nvPr/>
        </p:nvGrpSpPr>
        <p:grpSpPr>
          <a:xfrm>
            <a:off x="8122942" y="0"/>
            <a:ext cx="4069058" cy="3547008"/>
            <a:chOff x="8122942" y="0"/>
            <a:chExt cx="4069058" cy="3547008"/>
          </a:xfrm>
        </p:grpSpPr>
        <p:sp>
          <p:nvSpPr>
            <p:cNvPr id="34" name="Google Shape;34;p4"/>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 name="Google Shape;35;p4"/>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 name="Google Shape;36;p4"/>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7" name="Google Shape;37;p4"/>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38" name="Google Shape;38;p4"/>
          <p:cNvGrpSpPr/>
          <p:nvPr/>
        </p:nvGrpSpPr>
        <p:grpSpPr>
          <a:xfrm>
            <a:off x="-1" y="1355238"/>
            <a:ext cx="4381339" cy="5510713"/>
            <a:chOff x="0" y="1347287"/>
            <a:chExt cx="4259808" cy="5510713"/>
          </a:xfrm>
        </p:grpSpPr>
        <p:sp>
          <p:nvSpPr>
            <p:cNvPr id="39" name="Google Shape;39;p4"/>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 name="Google Shape;40;p4"/>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 name="Google Shape;41;p4"/>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 name="Google Shape;42;p4"/>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43" name="Google Shape;43;p4"/>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44" name="Google Shape;44;p4"/>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45" name="Google Shape;45;p4"/>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46" name="Google Shape;46;p4"/>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47" name="Google Shape;47;p4"/>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000000"/>
              </a:buClr>
              <a:buSzPts val="3600"/>
              <a:buFont typeface="Century Gothic"/>
              <a:buNone/>
              <a:defRPr b="1" i="0" sz="36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9pPr>
          </a:lstStyle>
          <a:p/>
        </p:txBody>
      </p:sp>
      <p:sp>
        <p:nvSpPr>
          <p:cNvPr id="7" name="Google Shape;7;p1"/>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b="0"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b="0"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9pPr>
          </a:lstStyle>
          <a:p/>
        </p:txBody>
      </p:sp>
      <p:cxnSp>
        <p:nvCxnSpPr>
          <p:cNvPr id="8" name="Google Shape;8;p1"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pic>
        <p:nvPicPr>
          <p:cNvPr id="9" name="Google Shape;9;p1"/>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4.png"/><Relationship Id="rId5" Type="http://schemas.openxmlformats.org/officeDocument/2006/relationships/image" Target="../media/image2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4.png"/><Relationship Id="rId5" Type="http://schemas.openxmlformats.org/officeDocument/2006/relationships/image" Target="../media/image2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4.png"/><Relationship Id="rId4" Type="http://schemas.openxmlformats.org/officeDocument/2006/relationships/image" Target="../media/image4.png"/><Relationship Id="rId5"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4.png"/><Relationship Id="rId9" Type="http://schemas.openxmlformats.org/officeDocument/2006/relationships/image" Target="../media/image20.png"/><Relationship Id="rId5" Type="http://schemas.openxmlformats.org/officeDocument/2006/relationships/hyperlink" Target="https://study.com/academy/lesson/observational-study-in-statistics-definition-examples.html" TargetMode="External"/><Relationship Id="rId6" Type="http://schemas.openxmlformats.org/officeDocument/2006/relationships/hyperlink" Target="https://youtu.be/OGXdorYr4Bg" TargetMode="External"/><Relationship Id="rId7" Type="http://schemas.openxmlformats.org/officeDocument/2006/relationships/hyperlink" Target="https://youtu.be/lSOjuEMAij4" TargetMode="External"/><Relationship Id="rId8" Type="http://schemas.openxmlformats.org/officeDocument/2006/relationships/hyperlink" Target="https://www.salto-youth.net/downloads/toolbox_tool_download-file-1413/T-Kit%20Get%20it%20global.compressed.pdf" TargetMode="External"/></Relationships>
</file>

<file path=ppt/slides/_rels/slide11.xml.rels><?xml version="1.0" encoding="UTF-8" standalone="yes"?><Relationships xmlns="http://schemas.openxmlformats.org/package/2006/relationships"><Relationship Id="rId11" Type="http://schemas.openxmlformats.org/officeDocument/2006/relationships/image" Target="../media/image23.jpg"/><Relationship Id="rId10" Type="http://schemas.openxmlformats.org/officeDocument/2006/relationships/image" Target="../media/image25.png"/><Relationship Id="rId13" Type="http://schemas.openxmlformats.org/officeDocument/2006/relationships/image" Target="../media/image27.png"/><Relationship Id="rId12" Type="http://schemas.openxmlformats.org/officeDocument/2006/relationships/image" Target="../media/image26.png"/><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28.png"/><Relationship Id="rId9" Type="http://schemas.openxmlformats.org/officeDocument/2006/relationships/image" Target="../media/image19.png"/><Relationship Id="rId5" Type="http://schemas.openxmlformats.org/officeDocument/2006/relationships/image" Target="../media/image18.png"/><Relationship Id="rId6" Type="http://schemas.openxmlformats.org/officeDocument/2006/relationships/image" Target="../media/image30.png"/><Relationship Id="rId7" Type="http://schemas.openxmlformats.org/officeDocument/2006/relationships/image" Target="../media/image17.png"/><Relationship Id="rId8"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 name="Shape 51"/>
        <p:cNvGrpSpPr/>
        <p:nvPr/>
      </p:nvGrpSpPr>
      <p:grpSpPr>
        <a:xfrm>
          <a:off x="0" y="0"/>
          <a:ext cx="0" cy="0"/>
          <a:chOff x="0" y="0"/>
          <a:chExt cx="0" cy="0"/>
        </a:xfrm>
      </p:grpSpPr>
      <p:sp>
        <p:nvSpPr>
          <p:cNvPr id="52" name="Google Shape;52;p5"/>
          <p:cNvSpPr/>
          <p:nvPr/>
        </p:nvSpPr>
        <p:spPr>
          <a:xfrm>
            <a:off x="304" y="-21076"/>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3" name="Google Shape;53;p5"/>
          <p:cNvSpPr txBox="1"/>
          <p:nvPr>
            <p:ph type="ctrTitle"/>
          </p:nvPr>
        </p:nvSpPr>
        <p:spPr>
          <a:xfrm>
            <a:off x="623450" y="1346275"/>
            <a:ext cx="5832000" cy="2116200"/>
          </a:xfrm>
          <a:prstGeom prst="rect">
            <a:avLst/>
          </a:prstGeom>
          <a:noFill/>
          <a:ln>
            <a:noFill/>
          </a:ln>
        </p:spPr>
        <p:txBody>
          <a:bodyPr anchorCtr="0" anchor="b" bIns="91425" lIns="109725" spcFirstLastPara="1" rIns="109725" wrap="square" tIns="109725">
            <a:noAutofit/>
          </a:bodyPr>
          <a:lstStyle/>
          <a:p>
            <a:pPr indent="0" lvl="0" marL="0" rtl="0" algn="l">
              <a:lnSpc>
                <a:spcPct val="100000"/>
              </a:lnSpc>
              <a:spcBef>
                <a:spcPts val="0"/>
              </a:spcBef>
              <a:spcAft>
                <a:spcPts val="0"/>
              </a:spcAft>
              <a:buClr>
                <a:srgbClr val="262626"/>
              </a:buClr>
              <a:buSzPts val="4860"/>
              <a:buFont typeface="Arial"/>
              <a:buNone/>
            </a:pPr>
            <a:r>
              <a:rPr lang="it-IT" sz="3459"/>
              <a:t>Session 3 – Mapping local environmental challenges</a:t>
            </a:r>
            <a:endParaRPr sz="3459"/>
          </a:p>
        </p:txBody>
      </p:sp>
      <p:sp>
        <p:nvSpPr>
          <p:cNvPr id="54" name="Google Shape;54;p5"/>
          <p:cNvSpPr/>
          <p:nvPr/>
        </p:nvSpPr>
        <p:spPr>
          <a:xfrm flipH="1">
            <a:off x="6986049" y="0"/>
            <a:ext cx="5205951" cy="6858000"/>
          </a:xfrm>
          <a:custGeom>
            <a:rect b="b" l="l" r="r" t="t"/>
            <a:pathLst>
              <a:path extrusionOk="0" h="6858000" w="5205951">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55" name="Google Shape;55;p5"/>
          <p:cNvSpPr/>
          <p:nvPr/>
        </p:nvSpPr>
        <p:spPr>
          <a:xfrm flipH="1">
            <a:off x="6553480"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6" name="Google Shape;56;p5"/>
          <p:cNvSpPr/>
          <p:nvPr/>
        </p:nvSpPr>
        <p:spPr>
          <a:xfrm flipH="1">
            <a:off x="6758825"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57" name="Google Shape;57;p5"/>
          <p:cNvPicPr preferRelativeResize="0"/>
          <p:nvPr/>
        </p:nvPicPr>
        <p:blipFill rotWithShape="1">
          <a:blip r:embed="rId3">
            <a:alphaModFix/>
          </a:blip>
          <a:srcRect b="0" l="0" r="0" t="0"/>
          <a:stretch/>
        </p:blipFill>
        <p:spPr>
          <a:xfrm>
            <a:off x="7873316" y="457929"/>
            <a:ext cx="4067150" cy="4575543"/>
          </a:xfrm>
          <a:prstGeom prst="rect">
            <a:avLst/>
          </a:prstGeom>
          <a:noFill/>
          <a:ln>
            <a:noFill/>
          </a:ln>
        </p:spPr>
      </p:pic>
      <p:pic>
        <p:nvPicPr>
          <p:cNvPr descr="Immagine che contiene testo&#10;&#10;Descrizione generata automaticamente" id="58" name="Google Shape;58;p5"/>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59" name="Google Shape;59;p5"/>
          <p:cNvSpPr txBox="1"/>
          <p:nvPr/>
        </p:nvSpPr>
        <p:spPr>
          <a:xfrm>
            <a:off x="673917" y="6062368"/>
            <a:ext cx="5205951" cy="70788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60" name="Google Shape;60;p5"/>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61" name="Google Shape;61;p5"/>
          <p:cNvSpPr txBox="1"/>
          <p:nvPr/>
        </p:nvSpPr>
        <p:spPr>
          <a:xfrm>
            <a:off x="623442" y="3974334"/>
            <a:ext cx="5101800" cy="1576200"/>
          </a:xfrm>
          <a:prstGeom prst="rect">
            <a:avLst/>
          </a:prstGeom>
          <a:noFill/>
          <a:ln>
            <a:noFill/>
          </a:ln>
        </p:spPr>
        <p:txBody>
          <a:bodyPr anchorCtr="0" anchor="ctr" bIns="91425" lIns="109725" spcFirstLastPara="1" rIns="109725" wrap="square" tIns="109725">
            <a:normAutofit/>
          </a:bodyPr>
          <a:lstStyle/>
          <a:p>
            <a:pPr indent="0" lvl="0" marL="0" marR="0" rtl="0" algn="l">
              <a:lnSpc>
                <a:spcPct val="100000"/>
              </a:lnSpc>
              <a:spcBef>
                <a:spcPts val="0"/>
              </a:spcBef>
              <a:spcAft>
                <a:spcPts val="0"/>
              </a:spcAft>
              <a:buClr>
                <a:srgbClr val="000000"/>
              </a:buClr>
              <a:buSzPts val="2300"/>
              <a:buFont typeface="Arial"/>
              <a:buNone/>
            </a:pPr>
            <a:r>
              <a:rPr b="1" i="0" lang="it-IT" sz="2300" u="none" cap="none" strike="noStrike">
                <a:solidFill>
                  <a:srgbClr val="188589"/>
                </a:solidFill>
                <a:latin typeface="Century Gothic"/>
                <a:ea typeface="Century Gothic"/>
                <a:cs typeface="Century Gothic"/>
                <a:sym typeface="Century Gothic"/>
              </a:rPr>
              <a:t>OUTSIDE module 4: How to turn an environmental challenge into a business opportunity</a:t>
            </a:r>
            <a:endParaRPr b="1" i="0" sz="2300" u="none" cap="none" strike="noStrike">
              <a:solidFill>
                <a:srgbClr val="188589"/>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6"/>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67" name="Google Shape;67;p6"/>
          <p:cNvGrpSpPr/>
          <p:nvPr/>
        </p:nvGrpSpPr>
        <p:grpSpPr>
          <a:xfrm flipH="1">
            <a:off x="4308383" y="-76362"/>
            <a:ext cx="7883467" cy="6858000"/>
            <a:chOff x="0" y="0"/>
            <a:chExt cx="7883467" cy="6858000"/>
          </a:xfrm>
        </p:grpSpPr>
        <p:sp>
          <p:nvSpPr>
            <p:cNvPr id="68" name="Google Shape;68;p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69" name="Google Shape;69;p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0" name="Google Shape;70;p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71" name="Google Shape;71;p6"/>
          <p:cNvPicPr preferRelativeResize="0"/>
          <p:nvPr/>
        </p:nvPicPr>
        <p:blipFill rotWithShape="1">
          <a:blip r:embed="rId3">
            <a:alphaModFix/>
          </a:blip>
          <a:srcRect b="0" l="0" r="0" t="0"/>
          <a:stretch/>
        </p:blipFill>
        <p:spPr>
          <a:xfrm>
            <a:off x="9668224" y="39777"/>
            <a:ext cx="2633627" cy="751268"/>
          </a:xfrm>
          <a:prstGeom prst="rect">
            <a:avLst/>
          </a:prstGeom>
          <a:noFill/>
          <a:ln>
            <a:noFill/>
          </a:ln>
        </p:spPr>
      </p:pic>
      <p:sp>
        <p:nvSpPr>
          <p:cNvPr id="72" name="Google Shape;72;p6"/>
          <p:cNvSpPr txBox="1"/>
          <p:nvPr/>
        </p:nvSpPr>
        <p:spPr>
          <a:xfrm>
            <a:off x="561750" y="1445225"/>
            <a:ext cx="54981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Introduction</a:t>
            </a:r>
            <a:endParaRPr b="0" i="1" sz="3600" u="none" cap="none" strike="noStrike">
              <a:solidFill>
                <a:srgbClr val="262626"/>
              </a:solidFill>
              <a:latin typeface="Century Gothic"/>
              <a:ea typeface="Century Gothic"/>
              <a:cs typeface="Century Gothic"/>
              <a:sym typeface="Century Gothic"/>
            </a:endParaRPr>
          </a:p>
        </p:txBody>
      </p:sp>
      <p:sp>
        <p:nvSpPr>
          <p:cNvPr id="73" name="Google Shape;73;p6"/>
          <p:cNvSpPr txBox="1"/>
          <p:nvPr/>
        </p:nvSpPr>
        <p:spPr>
          <a:xfrm>
            <a:off x="561750" y="2141519"/>
            <a:ext cx="10616400" cy="3693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b="0" i="0" lang="it-IT" sz="2400" u="none" cap="none" strike="noStrike">
                <a:solidFill>
                  <a:schemeClr val="dk1"/>
                </a:solidFill>
                <a:latin typeface="Century Gothic"/>
                <a:ea typeface="Century Gothic"/>
                <a:cs typeface="Century Gothic"/>
                <a:sym typeface="Century Gothic"/>
              </a:rPr>
              <a:t>In this session, participants will focus on mapping sustainable challenges observed with their local community. This session builds on the work done in session 1 and 2.</a:t>
            </a:r>
            <a:endParaRPr b="1" i="0" sz="2400" u="none" cap="none" strike="noStrike">
              <a:solidFill>
                <a:srgbClr val="188185"/>
              </a:solidFill>
              <a:latin typeface="Century Gothic"/>
              <a:ea typeface="Century Gothic"/>
              <a:cs typeface="Century Gothic"/>
              <a:sym typeface="Century Gothic"/>
            </a:endParaRPr>
          </a:p>
        </p:txBody>
      </p:sp>
      <p:pic>
        <p:nvPicPr>
          <p:cNvPr id="74" name="Google Shape;74;p6"/>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80" name="Google Shape;80;p7"/>
          <p:cNvGrpSpPr/>
          <p:nvPr/>
        </p:nvGrpSpPr>
        <p:grpSpPr>
          <a:xfrm flipH="1">
            <a:off x="4308383" y="-76362"/>
            <a:ext cx="7883467" cy="6858000"/>
            <a:chOff x="0" y="0"/>
            <a:chExt cx="7883467" cy="6858000"/>
          </a:xfrm>
        </p:grpSpPr>
        <p:sp>
          <p:nvSpPr>
            <p:cNvPr id="81" name="Google Shape;81;p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2" name="Google Shape;82;p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3" name="Google Shape;83;p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84" name="Google Shape;84;p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85" name="Google Shape;85;p7"/>
          <p:cNvSpPr txBox="1"/>
          <p:nvPr/>
        </p:nvSpPr>
        <p:spPr>
          <a:xfrm>
            <a:off x="349863" y="14072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Session aim/purpose:</a:t>
            </a:r>
            <a:endParaRPr b="0" i="1" sz="3600" u="none" cap="none" strike="noStrike">
              <a:solidFill>
                <a:srgbClr val="262626"/>
              </a:solidFill>
              <a:latin typeface="Century Gothic"/>
              <a:ea typeface="Century Gothic"/>
              <a:cs typeface="Century Gothic"/>
              <a:sym typeface="Century Gothic"/>
            </a:endParaRPr>
          </a:p>
        </p:txBody>
      </p:sp>
      <p:sp>
        <p:nvSpPr>
          <p:cNvPr id="86" name="Google Shape;86;p7"/>
          <p:cNvSpPr txBox="1"/>
          <p:nvPr/>
        </p:nvSpPr>
        <p:spPr>
          <a:xfrm>
            <a:off x="349875" y="2333250"/>
            <a:ext cx="6923700" cy="2391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2000"/>
              <a:buFont typeface="Arial"/>
              <a:buNone/>
            </a:pPr>
            <a:r>
              <a:rPr b="0" i="0" lang="it-IT" sz="2400" u="none" cap="none" strike="noStrike">
                <a:solidFill>
                  <a:schemeClr val="dk1"/>
                </a:solidFill>
                <a:latin typeface="Century Gothic"/>
                <a:ea typeface="Century Gothic"/>
                <a:cs typeface="Century Gothic"/>
                <a:sym typeface="Century Gothic"/>
              </a:rPr>
              <a:t>To </a:t>
            </a:r>
            <a:r>
              <a:rPr b="1" i="0" lang="it-IT" sz="2400" u="none" cap="none" strike="noStrike">
                <a:solidFill>
                  <a:schemeClr val="dk1"/>
                </a:solidFill>
                <a:latin typeface="Century Gothic"/>
                <a:ea typeface="Century Gothic"/>
                <a:cs typeface="Century Gothic"/>
                <a:sym typeface="Century Gothic"/>
              </a:rPr>
              <a:t>scope</a:t>
            </a:r>
            <a:r>
              <a:rPr b="0" i="0" lang="it-IT" sz="2400" u="none" cap="none" strike="noStrike">
                <a:solidFill>
                  <a:schemeClr val="dk1"/>
                </a:solidFill>
                <a:latin typeface="Century Gothic"/>
                <a:ea typeface="Century Gothic"/>
                <a:cs typeface="Century Gothic"/>
                <a:sym typeface="Century Gothic"/>
              </a:rPr>
              <a:t> an environmental challenge at local community level.</a:t>
            </a:r>
            <a:endParaRPr b="0" i="0" sz="2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t/>
            </a:r>
            <a:endParaRPr b="0" i="0" sz="2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rPr b="0" i="0" lang="it-IT" sz="2400" u="none" cap="none" strike="noStrike">
                <a:solidFill>
                  <a:schemeClr val="dk1"/>
                </a:solidFill>
                <a:latin typeface="Century Gothic"/>
                <a:ea typeface="Century Gothic"/>
                <a:cs typeface="Century Gothic"/>
                <a:sym typeface="Century Gothic"/>
              </a:rPr>
              <a:t>To </a:t>
            </a:r>
            <a:r>
              <a:rPr b="1" i="0" lang="it-IT" sz="2400" u="none" cap="none" strike="noStrike">
                <a:solidFill>
                  <a:schemeClr val="dk1"/>
                </a:solidFill>
                <a:latin typeface="Century Gothic"/>
                <a:ea typeface="Century Gothic"/>
                <a:cs typeface="Century Gothic"/>
                <a:sym typeface="Century Gothic"/>
              </a:rPr>
              <a:t>rate</a:t>
            </a:r>
            <a:r>
              <a:rPr b="0" i="0" lang="it-IT" sz="2400" u="none" cap="none" strike="noStrike">
                <a:solidFill>
                  <a:schemeClr val="dk1"/>
                </a:solidFill>
                <a:latin typeface="Century Gothic"/>
                <a:ea typeface="Century Gothic"/>
                <a:cs typeface="Century Gothic"/>
                <a:sym typeface="Century Gothic"/>
              </a:rPr>
              <a:t> the severity of each problem maped for further investigate.</a:t>
            </a:r>
            <a:endParaRPr b="0" i="0" sz="2400" u="none" cap="none" strike="noStrike">
              <a:solidFill>
                <a:schemeClr val="dk1"/>
              </a:solidFill>
              <a:latin typeface="Century Gothic"/>
              <a:ea typeface="Century Gothic"/>
              <a:cs typeface="Century Gothic"/>
              <a:sym typeface="Century Gothic"/>
            </a:endParaRPr>
          </a:p>
        </p:txBody>
      </p:sp>
      <p:pic>
        <p:nvPicPr>
          <p:cNvPr id="87" name="Google Shape;87;p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88" name="Google Shape;88;p7"/>
          <p:cNvPicPr preferRelativeResize="0"/>
          <p:nvPr/>
        </p:nvPicPr>
        <p:blipFill rotWithShape="1">
          <a:blip r:embed="rId5">
            <a:alphaModFix/>
          </a:blip>
          <a:srcRect b="5775" l="21126" r="2274" t="5767"/>
          <a:stretch/>
        </p:blipFill>
        <p:spPr>
          <a:xfrm>
            <a:off x="7948950" y="1659275"/>
            <a:ext cx="3628799" cy="3539425"/>
          </a:xfrm>
          <a:prstGeom prst="rect">
            <a:avLst/>
          </a:prstGeom>
          <a:noFill/>
          <a:ln>
            <a:noFill/>
          </a:ln>
        </p:spPr>
      </p:pic>
      <p:sp>
        <p:nvSpPr>
          <p:cNvPr id="89" name="Google Shape;89;p7"/>
          <p:cNvSpPr txBox="1"/>
          <p:nvPr/>
        </p:nvSpPr>
        <p:spPr>
          <a:xfrm>
            <a:off x="7273437" y="5870450"/>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https://www.instagram.com/p/CXQncpPNrhq/</a:t>
            </a:r>
            <a:endParaRPr b="0" i="0" sz="8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8"/>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95" name="Google Shape;95;p8"/>
          <p:cNvGrpSpPr/>
          <p:nvPr/>
        </p:nvGrpSpPr>
        <p:grpSpPr>
          <a:xfrm flipH="1">
            <a:off x="4308383" y="-76362"/>
            <a:ext cx="7883467" cy="6858000"/>
            <a:chOff x="0" y="0"/>
            <a:chExt cx="7883467" cy="6858000"/>
          </a:xfrm>
        </p:grpSpPr>
        <p:sp>
          <p:nvSpPr>
            <p:cNvPr id="96" name="Google Shape;96;p8"/>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97" name="Google Shape;97;p8"/>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98" name="Google Shape;98;p8"/>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99" name="Google Shape;99;p8"/>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pic>
        <p:nvPicPr>
          <p:cNvPr id="100" name="Google Shape;100;p8"/>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graphicFrame>
        <p:nvGraphicFramePr>
          <p:cNvPr id="101" name="Google Shape;101;p8"/>
          <p:cNvGraphicFramePr/>
          <p:nvPr/>
        </p:nvGraphicFramePr>
        <p:xfrm>
          <a:off x="357600" y="1015575"/>
          <a:ext cx="3000000" cy="3000000"/>
        </p:xfrm>
        <a:graphic>
          <a:graphicData uri="http://schemas.openxmlformats.org/drawingml/2006/table">
            <a:tbl>
              <a:tblPr bandRow="1">
                <a:noFill/>
                <a:tableStyleId>{7F9F3816-26D4-4E6B-8829-6BF6B713A7B3}</a:tableStyleId>
              </a:tblPr>
              <a:tblGrid>
                <a:gridCol w="9962300"/>
                <a:gridCol w="1674325"/>
              </a:tblGrid>
              <a:tr h="428900">
                <a:tc gridSpan="2">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Timeframe and content of the session </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D9D9D9"/>
                    </a:solidFill>
                  </a:tcPr>
                </a:tc>
                <a:tc hMerge="1"/>
              </a:tr>
              <a:tr h="428900">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Activities breakdown</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D9D9D9"/>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Duration</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D9D9D9"/>
                    </a:solidFill>
                  </a:tcPr>
                </a:tc>
              </a:tr>
              <a:tr h="759750">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Slide Presentation: </a:t>
                      </a:r>
                      <a:r>
                        <a:rPr lang="it-IT" sz="1800" u="none" cap="none" strike="noStrike">
                          <a:latin typeface="Century Gothic"/>
                          <a:ea typeface="Century Gothic"/>
                          <a:cs typeface="Century Gothic"/>
                          <a:sym typeface="Century Gothic"/>
                        </a:rPr>
                        <a:t>Explore how participants can develop skills to observe communities and identify environmental issues.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lang="it-IT" sz="1800" u="none" cap="none" strike="noStrike">
                          <a:latin typeface="Century Gothic"/>
                          <a:ea typeface="Century Gothic"/>
                          <a:cs typeface="Century Gothic"/>
                          <a:sym typeface="Century Gothic"/>
                        </a:rPr>
                        <a:t>(20 minutes)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r>
              <a:tr h="753625">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Activity: </a:t>
                      </a:r>
                      <a:r>
                        <a:rPr lang="it-IT" sz="1800" u="none" cap="none" strike="noStrike">
                          <a:latin typeface="Century Gothic"/>
                          <a:ea typeface="Century Gothic"/>
                          <a:cs typeface="Century Gothic"/>
                          <a:sym typeface="Century Gothic"/>
                        </a:rPr>
                        <a:t>Interaction desk research and field research</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lang="it-IT" sz="1800" u="none" cap="none" strike="noStrike">
                          <a:latin typeface="Century Gothic"/>
                          <a:ea typeface="Century Gothic"/>
                          <a:cs typeface="Century Gothic"/>
                          <a:sym typeface="Century Gothic"/>
                        </a:rPr>
                        <a:t>(75 minutes)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r>
              <a:tr h="441150">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Output:</a:t>
                      </a:r>
                      <a:r>
                        <a:rPr lang="it-IT" sz="1800" u="none" cap="none" strike="noStrike">
                          <a:latin typeface="Century Gothic"/>
                          <a:ea typeface="Century Gothic"/>
                          <a:cs typeface="Century Gothic"/>
                          <a:sym typeface="Century Gothic"/>
                        </a:rPr>
                        <a:t> Group discussion, verbal presentation, and formative feedback.</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lang="it-IT" sz="1800" u="none" cap="none" strike="noStrike">
                          <a:latin typeface="Century Gothic"/>
                          <a:ea typeface="Century Gothic"/>
                          <a:cs typeface="Century Gothic"/>
                          <a:sym typeface="Century Gothic"/>
                        </a:rPr>
                        <a:t>(30 minutes)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r>
              <a:tr h="1090600">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Debriefing:</a:t>
                      </a:r>
                      <a:r>
                        <a:rPr lang="it-IT" sz="1800" u="none" cap="none" strike="noStrike">
                          <a:latin typeface="Century Gothic"/>
                          <a:ea typeface="Century Gothic"/>
                          <a:cs typeface="Century Gothic"/>
                          <a:sym typeface="Century Gothic"/>
                        </a:rPr>
                        <a:t> Feedback to group, linking theory and concepts to a real-life scenario. Q&amp;A session to identify gaps in learning and address them (Q&amp;A, quiz, or case study) and what next.</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lang="it-IT" sz="1800" u="none" cap="none" strike="noStrike">
                          <a:latin typeface="Century Gothic"/>
                          <a:ea typeface="Century Gothic"/>
                          <a:cs typeface="Century Gothic"/>
                          <a:sym typeface="Century Gothic"/>
                        </a:rPr>
                        <a:t>(20 minutes)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r>
              <a:tr h="533025">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Activity :</a:t>
                      </a:r>
                      <a:r>
                        <a:rPr lang="it-IT" sz="1800" u="none" cap="none" strike="noStrike">
                          <a:latin typeface="Century Gothic"/>
                          <a:ea typeface="Century Gothic"/>
                          <a:cs typeface="Century Gothic"/>
                          <a:sym typeface="Century Gothic"/>
                        </a:rPr>
                        <a:t> Personal reflection and optional homework.</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lang="it-IT" sz="1800" u="none" cap="none" strike="noStrike">
                          <a:latin typeface="Century Gothic"/>
                          <a:ea typeface="Century Gothic"/>
                          <a:cs typeface="Century Gothic"/>
                          <a:sym typeface="Century Gothic"/>
                        </a:rPr>
                        <a:t>(60 minutes)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r>
              <a:tr h="428900">
                <a:tc>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Assessment:</a:t>
                      </a:r>
                      <a:r>
                        <a:rPr lang="it-IT" sz="1800" u="none" cap="none" strike="noStrike">
                          <a:latin typeface="Century Gothic"/>
                          <a:ea typeface="Century Gothic"/>
                          <a:cs typeface="Century Gothic"/>
                          <a:sym typeface="Century Gothic"/>
                        </a:rPr>
                        <a:t> Complete a training evaluation form</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lang="it-IT" sz="1800" u="none" cap="none" strike="noStrike">
                          <a:latin typeface="Century Gothic"/>
                          <a:ea typeface="Century Gothic"/>
                          <a:cs typeface="Century Gothic"/>
                          <a:sym typeface="Century Gothic"/>
                        </a:rPr>
                        <a:t>(5 minutes)</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tcPr>
                </a:tc>
              </a:tr>
              <a:tr h="759750">
                <a:tc gridSpan="2">
                  <a:txBody>
                    <a:bodyPr/>
                    <a:lstStyle/>
                    <a:p>
                      <a:pPr indent="0" lvl="0" marL="0" marR="0" rtl="0" algn="l">
                        <a:lnSpc>
                          <a:spcPct val="100000"/>
                        </a:lnSpc>
                        <a:spcBef>
                          <a:spcPts val="0"/>
                        </a:spcBef>
                        <a:spcAft>
                          <a:spcPts val="0"/>
                        </a:spcAft>
                        <a:buClr>
                          <a:srgbClr val="000000"/>
                        </a:buClr>
                        <a:buSzPts val="1800"/>
                        <a:buFont typeface="Arial"/>
                        <a:buNone/>
                      </a:pPr>
                      <a:r>
                        <a:rPr b="1" lang="it-IT" sz="1800" u="none" cap="none" strike="noStrike">
                          <a:latin typeface="Century Gothic"/>
                          <a:ea typeface="Century Gothic"/>
                          <a:cs typeface="Century Gothic"/>
                          <a:sym typeface="Century Gothic"/>
                        </a:rPr>
                        <a:t>The overall duration of the session: 3 hours 30 minutes - (2 hours 30 minutes session + 1 hour homework)</a:t>
                      </a:r>
                      <a:endParaRPr sz="1800" u="none" cap="none" strike="noStrike">
                        <a:latin typeface="Century Gothic"/>
                        <a:ea typeface="Century Gothic"/>
                        <a:cs typeface="Century Gothic"/>
                        <a:sym typeface="Century Gothic"/>
                      </a:endParaRPr>
                    </a:p>
                  </a:txBody>
                  <a:tcPr marT="25400" marB="25400" marR="25400" marL="25400" anchor="ctr">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EFEFEF"/>
                    </a:solidFill>
                  </a:tcPr>
                </a:tc>
                <a:tc hMerge="1"/>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07" name="Google Shape;107;p9"/>
          <p:cNvGrpSpPr/>
          <p:nvPr/>
        </p:nvGrpSpPr>
        <p:grpSpPr>
          <a:xfrm flipH="1">
            <a:off x="4308383" y="-76362"/>
            <a:ext cx="7883467" cy="6858000"/>
            <a:chOff x="0" y="0"/>
            <a:chExt cx="7883467" cy="6858000"/>
          </a:xfrm>
        </p:grpSpPr>
        <p:sp>
          <p:nvSpPr>
            <p:cNvPr id="108" name="Google Shape;108;p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09" name="Google Shape;109;p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0" name="Google Shape;110;p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11" name="Google Shape;111;p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12" name="Google Shape;112;p9"/>
          <p:cNvSpPr txBox="1"/>
          <p:nvPr/>
        </p:nvSpPr>
        <p:spPr>
          <a:xfrm>
            <a:off x="224000" y="1517710"/>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Note to trainer:</a:t>
            </a:r>
            <a:endParaRPr b="0" i="1" sz="3600" u="none" cap="none" strike="noStrike">
              <a:solidFill>
                <a:srgbClr val="262626"/>
              </a:solidFill>
              <a:latin typeface="Century Gothic"/>
              <a:ea typeface="Century Gothic"/>
              <a:cs typeface="Century Gothic"/>
              <a:sym typeface="Century Gothic"/>
            </a:endParaRPr>
          </a:p>
        </p:txBody>
      </p:sp>
      <p:sp>
        <p:nvSpPr>
          <p:cNvPr id="113" name="Google Shape;113;p9"/>
          <p:cNvSpPr txBox="1"/>
          <p:nvPr/>
        </p:nvSpPr>
        <p:spPr>
          <a:xfrm>
            <a:off x="224000" y="2214000"/>
            <a:ext cx="11699400" cy="4216500"/>
          </a:xfrm>
          <a:prstGeom prst="rect">
            <a:avLst/>
          </a:prstGeom>
          <a:noFill/>
          <a:ln>
            <a:noFill/>
          </a:ln>
        </p:spPr>
        <p:txBody>
          <a:bodyPr anchorCtr="0" anchor="ctr"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2200"/>
              <a:buFont typeface="Arial"/>
              <a:buNone/>
            </a:pPr>
            <a:r>
              <a:rPr b="1" i="0" lang="it-IT" sz="2200" u="none" cap="none" strike="noStrike">
                <a:solidFill>
                  <a:srgbClr val="188589"/>
                </a:solidFill>
                <a:latin typeface="Century Gothic"/>
                <a:ea typeface="Century Gothic"/>
                <a:cs typeface="Century Gothic"/>
                <a:sym typeface="Century Gothic"/>
              </a:rPr>
              <a:t>Slide Presentation: Explores the value of observational research at the local community level. Strategies (20 minutes)</a:t>
            </a:r>
            <a:endParaRPr b="0" i="0" sz="2200" u="none" cap="none" strike="noStrike">
              <a:solidFill>
                <a:srgbClr val="188589"/>
              </a:solidFill>
              <a:latin typeface="Century Gothic"/>
              <a:ea typeface="Century Gothic"/>
              <a:cs typeface="Century Gothic"/>
              <a:sym typeface="Century Gothic"/>
            </a:endParaRPr>
          </a:p>
          <a:p>
            <a:pPr indent="-368300" lvl="0" marL="457200" marR="0" rtl="0" algn="l">
              <a:lnSpc>
                <a:spcPct val="115000"/>
              </a:lnSpc>
              <a:spcBef>
                <a:spcPts val="1200"/>
              </a:spcBef>
              <a:spcAft>
                <a:spcPts val="0"/>
              </a:spcAft>
              <a:buClr>
                <a:srgbClr val="188589"/>
              </a:buClr>
              <a:buSzPts val="2200"/>
              <a:buFont typeface="Century Gothic"/>
              <a:buAutoNum type="arabicPeriod"/>
            </a:pPr>
            <a:r>
              <a:rPr b="0" i="0" lang="it-IT" sz="2200" u="none" cap="none" strike="noStrike">
                <a:solidFill>
                  <a:srgbClr val="434343"/>
                </a:solidFill>
                <a:latin typeface="Century Gothic"/>
                <a:ea typeface="Century Gothic"/>
                <a:cs typeface="Century Gothic"/>
                <a:sym typeface="Century Gothic"/>
              </a:rPr>
              <a:t>Trainer gives a short slide presentation or shows a video on what observational research is all about and how it is done.</a:t>
            </a:r>
            <a:endParaRPr b="0" i="0" sz="2200" u="none" cap="none" strike="noStrike">
              <a:solidFill>
                <a:srgbClr val="434343"/>
              </a:solidFill>
              <a:latin typeface="Century Gothic"/>
              <a:ea typeface="Century Gothic"/>
              <a:cs typeface="Century Gothic"/>
              <a:sym typeface="Century Gothic"/>
            </a:endParaRPr>
          </a:p>
          <a:p>
            <a:pPr indent="-368300" lvl="0" marL="457200" marR="0" rtl="0" algn="l">
              <a:lnSpc>
                <a:spcPct val="115000"/>
              </a:lnSpc>
              <a:spcBef>
                <a:spcPts val="0"/>
              </a:spcBef>
              <a:spcAft>
                <a:spcPts val="0"/>
              </a:spcAft>
              <a:buClr>
                <a:srgbClr val="188589"/>
              </a:buClr>
              <a:buSzPts val="2200"/>
              <a:buFont typeface="Century Gothic"/>
              <a:buAutoNum type="arabicPeriod"/>
            </a:pPr>
            <a:r>
              <a:rPr b="0" i="0" lang="it-IT" sz="2200" u="none" cap="none" strike="noStrike">
                <a:solidFill>
                  <a:srgbClr val="434343"/>
                </a:solidFill>
                <a:latin typeface="Century Gothic"/>
                <a:ea typeface="Century Gothic"/>
                <a:cs typeface="Century Gothic"/>
                <a:sym typeface="Century Gothic"/>
              </a:rPr>
              <a:t>Trainer explains why it is important to have a good knowledge about the area of study before they go and visit the case study local communities places.</a:t>
            </a:r>
            <a:endParaRPr b="0" i="0" sz="2200" u="none" cap="none" strike="noStrike">
              <a:solidFill>
                <a:srgbClr val="434343"/>
              </a:solidFill>
              <a:latin typeface="Century Gothic"/>
              <a:ea typeface="Century Gothic"/>
              <a:cs typeface="Century Gothic"/>
              <a:sym typeface="Century Gothic"/>
            </a:endParaRPr>
          </a:p>
          <a:p>
            <a:pPr indent="-368300" lvl="0" marL="457200" marR="0" rtl="0" algn="l">
              <a:lnSpc>
                <a:spcPct val="115000"/>
              </a:lnSpc>
              <a:spcBef>
                <a:spcPts val="0"/>
              </a:spcBef>
              <a:spcAft>
                <a:spcPts val="0"/>
              </a:spcAft>
              <a:buClr>
                <a:srgbClr val="188589"/>
              </a:buClr>
              <a:buSzPts val="2200"/>
              <a:buFont typeface="Century Gothic"/>
              <a:buAutoNum type="arabicPeriod"/>
            </a:pPr>
            <a:r>
              <a:rPr b="0" i="0" lang="it-IT" sz="2200" u="none" cap="none" strike="noStrike">
                <a:solidFill>
                  <a:srgbClr val="434343"/>
                </a:solidFill>
                <a:latin typeface="Century Gothic"/>
                <a:ea typeface="Century Gothic"/>
                <a:cs typeface="Century Gothic"/>
                <a:sym typeface="Century Gothic"/>
              </a:rPr>
              <a:t>Trainer makes the short session interactive and takes questions.</a:t>
            </a:r>
            <a:endParaRPr b="0" i="0" sz="2200" u="none" cap="none" strike="noStrike">
              <a:solidFill>
                <a:srgbClr val="434343"/>
              </a:solidFill>
              <a:latin typeface="Century Gothic"/>
              <a:ea typeface="Century Gothic"/>
              <a:cs typeface="Century Gothic"/>
              <a:sym typeface="Century Gothic"/>
            </a:endParaRPr>
          </a:p>
          <a:p>
            <a:pPr indent="-368300" lvl="0" marL="457200" marR="0" rtl="0" algn="l">
              <a:lnSpc>
                <a:spcPct val="115000"/>
              </a:lnSpc>
              <a:spcBef>
                <a:spcPts val="0"/>
              </a:spcBef>
              <a:spcAft>
                <a:spcPts val="0"/>
              </a:spcAft>
              <a:buClr>
                <a:srgbClr val="188589"/>
              </a:buClr>
              <a:buSzPts val="2200"/>
              <a:buFont typeface="Century Gothic"/>
              <a:buAutoNum type="arabicPeriod"/>
            </a:pPr>
            <a:r>
              <a:rPr b="0" i="0" lang="it-IT" sz="2200" u="none" cap="none" strike="noStrike">
                <a:solidFill>
                  <a:srgbClr val="434343"/>
                </a:solidFill>
                <a:latin typeface="Century Gothic"/>
                <a:ea typeface="Century Gothic"/>
                <a:cs typeface="Century Gothic"/>
                <a:sym typeface="Century Gothic"/>
              </a:rPr>
              <a:t>All aspects of access and safety will need to be considered and addressed as need be.</a:t>
            </a:r>
            <a:endParaRPr b="1" i="0" sz="3100" u="none" cap="none" strike="noStrike">
              <a:solidFill>
                <a:srgbClr val="434343"/>
              </a:solidFill>
              <a:latin typeface="Century Gothic"/>
              <a:ea typeface="Century Gothic"/>
              <a:cs typeface="Century Gothic"/>
              <a:sym typeface="Century Gothic"/>
            </a:endParaRPr>
          </a:p>
        </p:txBody>
      </p:sp>
      <p:pic>
        <p:nvPicPr>
          <p:cNvPr id="114" name="Google Shape;114;p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0"/>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20" name="Google Shape;120;p10"/>
          <p:cNvGrpSpPr/>
          <p:nvPr/>
        </p:nvGrpSpPr>
        <p:grpSpPr>
          <a:xfrm flipH="1">
            <a:off x="4308383" y="-76362"/>
            <a:ext cx="7883467" cy="6858000"/>
            <a:chOff x="0" y="0"/>
            <a:chExt cx="7883467" cy="6858000"/>
          </a:xfrm>
        </p:grpSpPr>
        <p:sp>
          <p:nvSpPr>
            <p:cNvPr id="121" name="Google Shape;121;p1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2" name="Google Shape;122;p1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3" name="Google Shape;123;p1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24" name="Google Shape;124;p10"/>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25" name="Google Shape;125;p10"/>
          <p:cNvSpPr txBox="1"/>
          <p:nvPr/>
        </p:nvSpPr>
        <p:spPr>
          <a:xfrm>
            <a:off x="263550" y="3023750"/>
            <a:ext cx="11664900" cy="3138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Aim of the activities</a:t>
            </a:r>
            <a:endParaRPr b="1" i="0" sz="2000" u="none" cap="none" strike="noStrike">
              <a:solidFill>
                <a:srgbClr val="188185"/>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Participants work in teams to formalise a green business value proposition that creates positive social consequences.</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Participants will work to develop, discuss, and embed the value proposition (output of session 2) into a green business model canvas.</a:t>
            </a:r>
            <a:endParaRPr b="0" i="0" sz="2000" u="none" cap="none" strike="noStrike">
              <a:solidFill>
                <a:srgbClr val="000000"/>
              </a:solidFill>
              <a:latin typeface="Century Gothic"/>
              <a:ea typeface="Century Gothic"/>
              <a:cs typeface="Century Gothic"/>
              <a:sym typeface="Century Gothic"/>
            </a:endParaRPr>
          </a:p>
        </p:txBody>
      </p:sp>
      <p:sp>
        <p:nvSpPr>
          <p:cNvPr id="126" name="Google Shape;126;p10"/>
          <p:cNvSpPr txBox="1"/>
          <p:nvPr/>
        </p:nvSpPr>
        <p:spPr>
          <a:xfrm>
            <a:off x="263550" y="1129875"/>
            <a:ext cx="11664900" cy="2358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188185"/>
                </a:solidFill>
                <a:latin typeface="Century Gothic"/>
                <a:ea typeface="Century Gothic"/>
                <a:cs typeface="Century Gothic"/>
                <a:sym typeface="Century Gothic"/>
              </a:rPr>
              <a:t>Teamwork </a:t>
            </a:r>
            <a:r>
              <a:rPr b="1" i="0" lang="it-IT" sz="3600" u="none" cap="none" strike="noStrike">
                <a:solidFill>
                  <a:srgbClr val="000000"/>
                </a:solidFill>
                <a:latin typeface="Century Gothic"/>
                <a:ea typeface="Century Gothic"/>
                <a:cs typeface="Century Gothic"/>
                <a:sym typeface="Century Gothic"/>
              </a:rPr>
              <a:t>- Developing a green business value proposition and a business model canvas</a:t>
            </a:r>
            <a:endParaRPr b="0" i="1" sz="3600" u="none" cap="none" strike="noStrike">
              <a:solidFill>
                <a:srgbClr val="000000"/>
              </a:solidFill>
              <a:latin typeface="Century Gothic"/>
              <a:ea typeface="Century Gothic"/>
              <a:cs typeface="Century Gothic"/>
              <a:sym typeface="Century Gothic"/>
            </a:endParaRPr>
          </a:p>
        </p:txBody>
      </p:sp>
      <p:pic>
        <p:nvPicPr>
          <p:cNvPr id="127" name="Google Shape;127;p10"/>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33" name="Google Shape;133;p11"/>
          <p:cNvGrpSpPr/>
          <p:nvPr/>
        </p:nvGrpSpPr>
        <p:grpSpPr>
          <a:xfrm flipH="1">
            <a:off x="4308383" y="-76362"/>
            <a:ext cx="7883467" cy="6858000"/>
            <a:chOff x="0" y="0"/>
            <a:chExt cx="7883467" cy="6858000"/>
          </a:xfrm>
        </p:grpSpPr>
        <p:sp>
          <p:nvSpPr>
            <p:cNvPr id="134" name="Google Shape;134;p1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35" name="Google Shape;135;p1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36" name="Google Shape;136;p1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37" name="Google Shape;137;p1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38" name="Google Shape;138;p11"/>
          <p:cNvSpPr txBox="1"/>
          <p:nvPr/>
        </p:nvSpPr>
        <p:spPr>
          <a:xfrm>
            <a:off x="356075" y="2722425"/>
            <a:ext cx="6772200" cy="1725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5400" u="none" cap="none" strike="noStrike">
                <a:solidFill>
                  <a:srgbClr val="262626"/>
                </a:solidFill>
                <a:latin typeface="Century Gothic"/>
                <a:ea typeface="Century Gothic"/>
                <a:cs typeface="Century Gothic"/>
                <a:sym typeface="Century Gothic"/>
              </a:rPr>
              <a:t>Desk research and observation/field research</a:t>
            </a:r>
            <a:endParaRPr b="0" i="1" sz="5400" u="none" cap="none" strike="noStrike">
              <a:solidFill>
                <a:srgbClr val="262626"/>
              </a:solidFill>
              <a:latin typeface="Century Gothic"/>
              <a:ea typeface="Century Gothic"/>
              <a:cs typeface="Century Gothic"/>
              <a:sym typeface="Century Gothic"/>
            </a:endParaRPr>
          </a:p>
        </p:txBody>
      </p:sp>
      <p:pic>
        <p:nvPicPr>
          <p:cNvPr id="139" name="Google Shape;139;p11"/>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40" name="Google Shape;140;p11"/>
          <p:cNvSpPr txBox="1"/>
          <p:nvPr/>
        </p:nvSpPr>
        <p:spPr>
          <a:xfrm>
            <a:off x="7429050" y="5156263"/>
            <a:ext cx="41160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https://www.instagram.com/p/CW6Fgx4IjyJ/</a:t>
            </a:r>
            <a:endParaRPr b="0" i="0" sz="800" u="none" cap="none" strike="noStrike">
              <a:solidFill>
                <a:srgbClr val="000000"/>
              </a:solidFill>
              <a:latin typeface="Century Gothic"/>
              <a:ea typeface="Century Gothic"/>
              <a:cs typeface="Century Gothic"/>
              <a:sym typeface="Century Gothic"/>
            </a:endParaRPr>
          </a:p>
        </p:txBody>
      </p:sp>
      <p:pic>
        <p:nvPicPr>
          <p:cNvPr id="141" name="Google Shape;141;p11"/>
          <p:cNvPicPr preferRelativeResize="0"/>
          <p:nvPr/>
        </p:nvPicPr>
        <p:blipFill rotWithShape="1">
          <a:blip r:embed="rId5">
            <a:alphaModFix amt="81000"/>
          </a:blip>
          <a:srcRect b="0" l="3736" r="3763" t="0"/>
          <a:stretch/>
        </p:blipFill>
        <p:spPr>
          <a:xfrm>
            <a:off x="7429093" y="1705788"/>
            <a:ext cx="4115907" cy="32933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47" name="Google Shape;147;p12"/>
          <p:cNvGrpSpPr/>
          <p:nvPr/>
        </p:nvGrpSpPr>
        <p:grpSpPr>
          <a:xfrm flipH="1">
            <a:off x="4308383" y="-76362"/>
            <a:ext cx="7883467" cy="6858000"/>
            <a:chOff x="0" y="0"/>
            <a:chExt cx="7883467" cy="6858000"/>
          </a:xfrm>
        </p:grpSpPr>
        <p:sp>
          <p:nvSpPr>
            <p:cNvPr id="148" name="Google Shape;148;p1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49" name="Google Shape;149;p1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50" name="Google Shape;150;p1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51" name="Google Shape;151;p1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52" name="Google Shape;152;p1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Debriefing</a:t>
            </a:r>
            <a:endParaRPr b="0" i="1" sz="3600" u="none" cap="none" strike="noStrike">
              <a:solidFill>
                <a:srgbClr val="262626"/>
              </a:solidFill>
              <a:latin typeface="Century Gothic"/>
              <a:ea typeface="Century Gothic"/>
              <a:cs typeface="Century Gothic"/>
              <a:sym typeface="Century Gothic"/>
            </a:endParaRPr>
          </a:p>
        </p:txBody>
      </p:sp>
      <p:pic>
        <p:nvPicPr>
          <p:cNvPr id="153" name="Google Shape;153;p1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54" name="Google Shape;154;p12"/>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https://www.instagram.com/p/CXROqPRo_mf/</a:t>
            </a:r>
            <a:endParaRPr b="0" i="0" sz="800" u="none" cap="none" strike="noStrike">
              <a:solidFill>
                <a:srgbClr val="000000"/>
              </a:solidFill>
              <a:latin typeface="Century Gothic"/>
              <a:ea typeface="Century Gothic"/>
              <a:cs typeface="Century Gothic"/>
              <a:sym typeface="Century Gothic"/>
            </a:endParaRPr>
          </a:p>
        </p:txBody>
      </p:sp>
      <p:pic>
        <p:nvPicPr>
          <p:cNvPr id="155" name="Google Shape;155;p12"/>
          <p:cNvPicPr preferRelativeResize="0"/>
          <p:nvPr/>
        </p:nvPicPr>
        <p:blipFill rotWithShape="1">
          <a:blip r:embed="rId5">
            <a:alphaModFix/>
          </a:blip>
          <a:srcRect b="0" l="0" r="0" t="1652"/>
          <a:stretch/>
        </p:blipFill>
        <p:spPr>
          <a:xfrm>
            <a:off x="7434975" y="1475425"/>
            <a:ext cx="4255501" cy="4163625"/>
          </a:xfrm>
          <a:prstGeom prst="rect">
            <a:avLst/>
          </a:prstGeom>
          <a:noFill/>
          <a:ln>
            <a:noFill/>
          </a:ln>
        </p:spPr>
      </p:pic>
      <p:sp>
        <p:nvSpPr>
          <p:cNvPr id="156" name="Google Shape;156;p12"/>
          <p:cNvSpPr/>
          <p:nvPr/>
        </p:nvSpPr>
        <p:spPr>
          <a:xfrm>
            <a:off x="74456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12"/>
          <p:cNvSpPr txBox="1"/>
          <p:nvPr/>
        </p:nvSpPr>
        <p:spPr>
          <a:xfrm>
            <a:off x="245250" y="2632550"/>
            <a:ext cx="7134000" cy="3254400"/>
          </a:xfrm>
          <a:prstGeom prst="rect">
            <a:avLst/>
          </a:prstGeom>
          <a:noFill/>
          <a:ln>
            <a:noFill/>
          </a:ln>
        </p:spPr>
        <p:txBody>
          <a:bodyPr anchorCtr="0" anchor="ctr" bIns="91425" lIns="91425" spcFirstLastPara="1" rIns="91425" wrap="square" tIns="91425">
            <a:noAutofit/>
          </a:bodyPr>
          <a:lstStyle/>
          <a:p>
            <a:pPr indent="-355600" lvl="0" marL="457200" marR="0" rtl="0" algn="l">
              <a:lnSpc>
                <a:spcPct val="100000"/>
              </a:lnSpc>
              <a:spcBef>
                <a:spcPts val="1100"/>
              </a:spcBef>
              <a:spcAft>
                <a:spcPts val="0"/>
              </a:spcAft>
              <a:buClr>
                <a:srgbClr val="188185"/>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Trainers wraps up the session by running a </a:t>
            </a:r>
            <a:r>
              <a:rPr b="1" i="0" lang="it-IT" sz="2000" u="none" cap="none" strike="noStrike">
                <a:solidFill>
                  <a:srgbClr val="188185"/>
                </a:solidFill>
                <a:latin typeface="Century Gothic"/>
                <a:ea typeface="Century Gothic"/>
                <a:cs typeface="Century Gothic"/>
                <a:sym typeface="Century Gothic"/>
              </a:rPr>
              <a:t>questions and answers session</a:t>
            </a:r>
            <a:r>
              <a:rPr b="0" i="0" lang="it-IT" sz="2000" u="none" cap="none" strike="noStrike">
                <a:solidFill>
                  <a:srgbClr val="000000"/>
                </a:solidFill>
                <a:latin typeface="Century Gothic"/>
                <a:ea typeface="Century Gothic"/>
                <a:cs typeface="Century Gothic"/>
                <a:sym typeface="Century Gothic"/>
              </a:rPr>
              <a:t> to identify gaps in knowledge and addresses them.</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Trainers briefs participants about </a:t>
            </a:r>
            <a:r>
              <a:rPr b="1" i="0" lang="it-IT" sz="2000" u="none" cap="none" strike="noStrike">
                <a:solidFill>
                  <a:srgbClr val="188185"/>
                </a:solidFill>
                <a:latin typeface="Century Gothic"/>
                <a:ea typeface="Century Gothic"/>
                <a:cs typeface="Century Gothic"/>
                <a:sym typeface="Century Gothic"/>
              </a:rPr>
              <a:t>Activity 3</a:t>
            </a:r>
            <a:r>
              <a:rPr b="0" i="0" lang="it-IT" sz="2000" u="none" cap="none" strike="noStrike">
                <a:solidFill>
                  <a:srgbClr val="000000"/>
                </a:solidFill>
                <a:latin typeface="Century Gothic"/>
                <a:ea typeface="Century Gothic"/>
                <a:cs typeface="Century Gothic"/>
                <a:sym typeface="Century Gothic"/>
              </a:rPr>
              <a:t> which is optional homework.</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Participants </a:t>
            </a:r>
            <a:r>
              <a:rPr b="1" i="0" lang="it-IT" sz="2000" u="none" cap="none" strike="noStrike">
                <a:solidFill>
                  <a:srgbClr val="188185"/>
                </a:solidFill>
                <a:latin typeface="Century Gothic"/>
                <a:ea typeface="Century Gothic"/>
                <a:cs typeface="Century Gothic"/>
                <a:sym typeface="Century Gothic"/>
              </a:rPr>
              <a:t>complete training evaluation form</a:t>
            </a:r>
            <a:r>
              <a:rPr b="0" i="0" lang="it-IT" sz="2000" u="none" cap="none" strike="noStrike">
                <a:solidFill>
                  <a:srgbClr val="000000"/>
                </a:solidFill>
                <a:latin typeface="Century Gothic"/>
                <a:ea typeface="Century Gothic"/>
                <a:cs typeface="Century Gothic"/>
                <a:sym typeface="Century Gothic"/>
              </a:rPr>
              <a:t>. </a:t>
            </a:r>
            <a:endParaRPr b="0" i="0" sz="20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3"/>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63" name="Google Shape;163;p13"/>
          <p:cNvGrpSpPr/>
          <p:nvPr/>
        </p:nvGrpSpPr>
        <p:grpSpPr>
          <a:xfrm flipH="1">
            <a:off x="4308383" y="-76362"/>
            <a:ext cx="7883467" cy="6858000"/>
            <a:chOff x="0" y="0"/>
            <a:chExt cx="7883467" cy="6858000"/>
          </a:xfrm>
        </p:grpSpPr>
        <p:sp>
          <p:nvSpPr>
            <p:cNvPr id="164" name="Google Shape;164;p1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65" name="Google Shape;165;p1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66" name="Google Shape;166;p1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67" name="Google Shape;167;p13"/>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68" name="Google Shape;168;p13"/>
          <p:cNvSpPr txBox="1"/>
          <p:nvPr/>
        </p:nvSpPr>
        <p:spPr>
          <a:xfrm>
            <a:off x="245250" y="13266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Activity: Teamwork</a:t>
            </a:r>
            <a:endParaRPr b="0" i="1" sz="3600" u="none" cap="none" strike="noStrike">
              <a:solidFill>
                <a:srgbClr val="262626"/>
              </a:solidFill>
              <a:latin typeface="Century Gothic"/>
              <a:ea typeface="Century Gothic"/>
              <a:cs typeface="Century Gothic"/>
              <a:sym typeface="Century Gothic"/>
            </a:endParaRPr>
          </a:p>
        </p:txBody>
      </p:sp>
      <p:pic>
        <p:nvPicPr>
          <p:cNvPr id="169" name="Google Shape;169;p13"/>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70" name="Google Shape;170;p13"/>
          <p:cNvSpPr txBox="1"/>
          <p:nvPr/>
        </p:nvSpPr>
        <p:spPr>
          <a:xfrm>
            <a:off x="8069100" y="5643475"/>
            <a:ext cx="37023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https://www.instagram.com/p/CVh4sjeFb_p/</a:t>
            </a:r>
            <a:endParaRPr b="0" i="0" sz="800" u="none" cap="none" strike="noStrike">
              <a:solidFill>
                <a:srgbClr val="000000"/>
              </a:solidFill>
              <a:latin typeface="Century Gothic"/>
              <a:ea typeface="Century Gothic"/>
              <a:cs typeface="Century Gothic"/>
              <a:sym typeface="Century Gothic"/>
            </a:endParaRPr>
          </a:p>
        </p:txBody>
      </p:sp>
      <p:sp>
        <p:nvSpPr>
          <p:cNvPr id="171" name="Google Shape;171;p13"/>
          <p:cNvSpPr txBox="1"/>
          <p:nvPr/>
        </p:nvSpPr>
        <p:spPr>
          <a:xfrm>
            <a:off x="245250" y="1967175"/>
            <a:ext cx="7412100" cy="3976800"/>
          </a:xfrm>
          <a:prstGeom prst="rect">
            <a:avLst/>
          </a:prstGeom>
          <a:noFill/>
          <a:ln>
            <a:noFill/>
          </a:ln>
        </p:spPr>
        <p:txBody>
          <a:bodyPr anchorCtr="0" anchor="ctr" bIns="91425" lIns="91425" spcFirstLastPara="1" rIns="91425" wrap="square" tIns="91425">
            <a:normAutofit/>
          </a:bodyPr>
          <a:lstStyle/>
          <a:p>
            <a:pPr indent="-330200" lvl="0" marL="457200" marR="0" rtl="0" algn="l">
              <a:lnSpc>
                <a:spcPct val="100000"/>
              </a:lnSpc>
              <a:spcBef>
                <a:spcPts val="0"/>
              </a:spcBef>
              <a:spcAft>
                <a:spcPts val="0"/>
              </a:spcAft>
              <a:buClr>
                <a:srgbClr val="434343"/>
              </a:buClr>
              <a:buSzPts val="1600"/>
              <a:buFont typeface="Century Gothic"/>
              <a:buAutoNum type="arabicPeriod"/>
            </a:pPr>
            <a:r>
              <a:rPr b="0" i="0" lang="it-IT" sz="1600" u="none" cap="none" strike="noStrike">
                <a:solidFill>
                  <a:srgbClr val="434343"/>
                </a:solidFill>
                <a:latin typeface="Century Gothic"/>
                <a:ea typeface="Century Gothic"/>
                <a:cs typeface="Century Gothic"/>
                <a:sym typeface="Century Gothic"/>
              </a:rPr>
              <a:t>Participants identify which SDGs are specifically about environmental issues and discuss them in an open forum.</a:t>
            </a:r>
            <a:endParaRPr b="0" i="0" sz="1600" u="none" cap="none" strike="noStrike">
              <a:solidFill>
                <a:srgbClr val="434343"/>
              </a:solidFill>
              <a:latin typeface="Century Gothic"/>
              <a:ea typeface="Century Gothic"/>
              <a:cs typeface="Century Gothic"/>
              <a:sym typeface="Century Gothic"/>
            </a:endParaRPr>
          </a:p>
          <a:p>
            <a:pPr indent="-330200" lvl="0" marL="457200" marR="0" rtl="0" algn="l">
              <a:lnSpc>
                <a:spcPct val="100000"/>
              </a:lnSpc>
              <a:spcBef>
                <a:spcPts val="0"/>
              </a:spcBef>
              <a:spcAft>
                <a:spcPts val="0"/>
              </a:spcAft>
              <a:buClr>
                <a:srgbClr val="434343"/>
              </a:buClr>
              <a:buSzPts val="1600"/>
              <a:buFont typeface="Century Gothic"/>
              <a:buAutoNum type="arabicPeriod"/>
            </a:pPr>
            <a:r>
              <a:rPr b="0" i="0" lang="it-IT" sz="1600" u="none" cap="none" strike="noStrike">
                <a:solidFill>
                  <a:srgbClr val="434343"/>
                </a:solidFill>
                <a:latin typeface="Century Gothic"/>
                <a:ea typeface="Century Gothic"/>
                <a:cs typeface="Century Gothic"/>
                <a:sym typeface="Century Gothic"/>
              </a:rPr>
              <a:t>Participants select two local areas of their own choice (or this can be given to save time) to visit and investigate issues relating to the SDGs about the environment and climate. </a:t>
            </a:r>
            <a:endParaRPr b="0" i="0" sz="1600" u="none" cap="none" strike="noStrike">
              <a:solidFill>
                <a:srgbClr val="434343"/>
              </a:solidFill>
              <a:latin typeface="Century Gothic"/>
              <a:ea typeface="Century Gothic"/>
              <a:cs typeface="Century Gothic"/>
              <a:sym typeface="Century Gothic"/>
            </a:endParaRPr>
          </a:p>
          <a:p>
            <a:pPr indent="-330200" lvl="0" marL="457200" marR="0" rtl="0" algn="l">
              <a:lnSpc>
                <a:spcPct val="100000"/>
              </a:lnSpc>
              <a:spcBef>
                <a:spcPts val="0"/>
              </a:spcBef>
              <a:spcAft>
                <a:spcPts val="0"/>
              </a:spcAft>
              <a:buClr>
                <a:srgbClr val="434343"/>
              </a:buClr>
              <a:buSzPts val="1600"/>
              <a:buFont typeface="Century Gothic"/>
              <a:buAutoNum type="arabicPeriod"/>
            </a:pPr>
            <a:r>
              <a:rPr b="0" i="0" lang="it-IT" sz="1600" u="none" cap="none" strike="noStrike">
                <a:solidFill>
                  <a:srgbClr val="434343"/>
                </a:solidFill>
                <a:latin typeface="Century Gothic"/>
                <a:ea typeface="Century Gothic"/>
                <a:cs typeface="Century Gothic"/>
                <a:sym typeface="Century Gothic"/>
              </a:rPr>
              <a:t>Participants work in groups carry out observational research in the local areas they have chosen and investigate for issues to do with, for instance:</a:t>
            </a:r>
            <a:endParaRPr b="0"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Nuisances:</a:t>
            </a:r>
            <a:r>
              <a:rPr b="0" i="0" lang="it-IT" sz="1600" u="none" cap="none" strike="noStrike">
                <a:solidFill>
                  <a:srgbClr val="434343"/>
                </a:solidFill>
                <a:latin typeface="Century Gothic"/>
                <a:ea typeface="Century Gothic"/>
                <a:cs typeface="Century Gothic"/>
                <a:sym typeface="Century Gothic"/>
              </a:rPr>
              <a:t> noise pollution, odors and waste storage.</a:t>
            </a:r>
            <a:endParaRPr b="0"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Water: </a:t>
            </a:r>
            <a:r>
              <a:rPr b="0" i="0" lang="it-IT" sz="1600" u="none" cap="none" strike="noStrike">
                <a:solidFill>
                  <a:srgbClr val="434343"/>
                </a:solidFill>
                <a:latin typeface="Century Gothic"/>
                <a:ea typeface="Century Gothic"/>
                <a:cs typeface="Century Gothic"/>
                <a:sym typeface="Century Gothic"/>
              </a:rPr>
              <a:t>water discharge and wastage.</a:t>
            </a:r>
            <a:endParaRPr b="1"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Soil:</a:t>
            </a:r>
            <a:r>
              <a:rPr b="0" i="0" lang="it-IT" sz="1600" u="none" cap="none" strike="noStrike">
                <a:solidFill>
                  <a:srgbClr val="434343"/>
                </a:solidFill>
                <a:latin typeface="Century Gothic"/>
                <a:ea typeface="Century Gothic"/>
                <a:cs typeface="Century Gothic"/>
                <a:sym typeface="Century Gothic"/>
              </a:rPr>
              <a:t> soil pollution and erosion.</a:t>
            </a:r>
            <a:endParaRPr b="1"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Air pollution: </a:t>
            </a:r>
            <a:r>
              <a:rPr b="0" i="0" lang="it-IT" sz="1600" u="none" cap="none" strike="noStrike">
                <a:solidFill>
                  <a:srgbClr val="434343"/>
                </a:solidFill>
                <a:latin typeface="Century Gothic"/>
                <a:ea typeface="Century Gothic"/>
                <a:cs typeface="Century Gothic"/>
                <a:sym typeface="Century Gothic"/>
              </a:rPr>
              <a:t>odors, emissions, gasses.</a:t>
            </a:r>
            <a:endParaRPr b="0"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Energy: </a:t>
            </a:r>
            <a:r>
              <a:rPr b="0" i="0" lang="it-IT" sz="1600" u="none" cap="none" strike="noStrike">
                <a:solidFill>
                  <a:srgbClr val="434343"/>
                </a:solidFill>
                <a:latin typeface="Century Gothic"/>
                <a:ea typeface="Century Gothic"/>
                <a:cs typeface="Century Gothic"/>
                <a:sym typeface="Century Gothic"/>
              </a:rPr>
              <a:t>energy consumption and its impacts.</a:t>
            </a:r>
            <a:endParaRPr b="0"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Waste:</a:t>
            </a:r>
            <a:r>
              <a:rPr b="0" i="0" lang="it-IT" sz="1600" u="none" cap="none" strike="noStrike">
                <a:solidFill>
                  <a:srgbClr val="434343"/>
                </a:solidFill>
                <a:latin typeface="Century Gothic"/>
                <a:ea typeface="Century Gothic"/>
                <a:cs typeface="Century Gothic"/>
                <a:sym typeface="Century Gothic"/>
              </a:rPr>
              <a:t> plastic recycling.</a:t>
            </a:r>
            <a:endParaRPr b="0" i="0" sz="1600" u="none" cap="none" strike="noStrike">
              <a:solidFill>
                <a:srgbClr val="434343"/>
              </a:solidFill>
              <a:latin typeface="Century Gothic"/>
              <a:ea typeface="Century Gothic"/>
              <a:cs typeface="Century Gothic"/>
              <a:sym typeface="Century Gothic"/>
            </a:endParaRPr>
          </a:p>
          <a:p>
            <a:pPr indent="-330200" lvl="1" marL="914400" marR="0" rtl="0" algn="l">
              <a:lnSpc>
                <a:spcPct val="100000"/>
              </a:lnSpc>
              <a:spcBef>
                <a:spcPts val="0"/>
              </a:spcBef>
              <a:spcAft>
                <a:spcPts val="0"/>
              </a:spcAft>
              <a:buClr>
                <a:srgbClr val="434343"/>
              </a:buClr>
              <a:buSzPts val="1600"/>
              <a:buFont typeface="Century Gothic"/>
              <a:buAutoNum type="alphaLcPeriod"/>
            </a:pPr>
            <a:r>
              <a:rPr b="1" i="0" lang="it-IT" sz="1600" u="none" cap="none" strike="noStrike">
                <a:solidFill>
                  <a:srgbClr val="434343"/>
                </a:solidFill>
                <a:latin typeface="Century Gothic"/>
                <a:ea typeface="Century Gothic"/>
                <a:cs typeface="Century Gothic"/>
                <a:sym typeface="Century Gothic"/>
              </a:rPr>
              <a:t>Health: </a:t>
            </a:r>
            <a:r>
              <a:rPr b="0" i="0" lang="it-IT" sz="1600" u="none" cap="none" strike="noStrike">
                <a:solidFill>
                  <a:srgbClr val="434343"/>
                </a:solidFill>
                <a:latin typeface="Century Gothic"/>
                <a:ea typeface="Century Gothic"/>
                <a:cs typeface="Century Gothic"/>
                <a:sym typeface="Century Gothic"/>
              </a:rPr>
              <a:t>healthy life-styles and eating.</a:t>
            </a:r>
            <a:endParaRPr b="0" i="0" sz="1600" u="none" cap="none" strike="noStrike">
              <a:solidFill>
                <a:srgbClr val="434343"/>
              </a:solidFill>
              <a:latin typeface="Century Gothic"/>
              <a:ea typeface="Century Gothic"/>
              <a:cs typeface="Century Gothic"/>
              <a:sym typeface="Century Gothic"/>
            </a:endParaRPr>
          </a:p>
        </p:txBody>
      </p:sp>
      <p:pic>
        <p:nvPicPr>
          <p:cNvPr id="172" name="Google Shape;172;p13"/>
          <p:cNvPicPr preferRelativeResize="0"/>
          <p:nvPr/>
        </p:nvPicPr>
        <p:blipFill rotWithShape="1">
          <a:blip r:embed="rId5">
            <a:alphaModFix/>
          </a:blip>
          <a:srcRect b="0" l="0" r="0" t="0"/>
          <a:stretch/>
        </p:blipFill>
        <p:spPr>
          <a:xfrm>
            <a:off x="8069098" y="1808500"/>
            <a:ext cx="3702424" cy="369819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4"/>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78" name="Google Shape;178;p14"/>
          <p:cNvGrpSpPr/>
          <p:nvPr/>
        </p:nvGrpSpPr>
        <p:grpSpPr>
          <a:xfrm flipH="1">
            <a:off x="4308383" y="-76362"/>
            <a:ext cx="7883467" cy="6858000"/>
            <a:chOff x="0" y="0"/>
            <a:chExt cx="7883467" cy="6858000"/>
          </a:xfrm>
        </p:grpSpPr>
        <p:sp>
          <p:nvSpPr>
            <p:cNvPr id="179" name="Google Shape;179;p14"/>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80" name="Google Shape;180;p14"/>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1" name="Google Shape;181;p14"/>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82" name="Google Shape;182;p14"/>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83" name="Google Shape;183;p14"/>
          <p:cNvSpPr txBox="1"/>
          <p:nvPr/>
        </p:nvSpPr>
        <p:spPr>
          <a:xfrm>
            <a:off x="245250" y="13266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OERs</a:t>
            </a:r>
            <a:endParaRPr b="0" i="1" sz="3600" u="none" cap="none" strike="noStrike">
              <a:solidFill>
                <a:srgbClr val="262626"/>
              </a:solidFill>
              <a:latin typeface="Century Gothic"/>
              <a:ea typeface="Century Gothic"/>
              <a:cs typeface="Century Gothic"/>
              <a:sym typeface="Century Gothic"/>
            </a:endParaRPr>
          </a:p>
        </p:txBody>
      </p:sp>
      <p:pic>
        <p:nvPicPr>
          <p:cNvPr id="184" name="Google Shape;184;p14"/>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85" name="Google Shape;185;p14"/>
          <p:cNvSpPr txBox="1"/>
          <p:nvPr/>
        </p:nvSpPr>
        <p:spPr>
          <a:xfrm>
            <a:off x="8069100" y="5643475"/>
            <a:ext cx="37023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https://www.instagram.com/p/CVh4sjeFb_p/</a:t>
            </a:r>
            <a:endParaRPr b="0" i="0" sz="800" u="none" cap="none" strike="noStrike">
              <a:solidFill>
                <a:srgbClr val="000000"/>
              </a:solidFill>
              <a:latin typeface="Century Gothic"/>
              <a:ea typeface="Century Gothic"/>
              <a:cs typeface="Century Gothic"/>
              <a:sym typeface="Century Gothic"/>
            </a:endParaRPr>
          </a:p>
        </p:txBody>
      </p:sp>
      <p:sp>
        <p:nvSpPr>
          <p:cNvPr id="186" name="Google Shape;186;p14"/>
          <p:cNvSpPr txBox="1"/>
          <p:nvPr/>
        </p:nvSpPr>
        <p:spPr>
          <a:xfrm>
            <a:off x="245250" y="1967175"/>
            <a:ext cx="7412100" cy="3976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it-IT" sz="1400" u="none" cap="none" strike="noStrike">
                <a:solidFill>
                  <a:srgbClr val="434343"/>
                </a:solidFill>
                <a:latin typeface="Century Gothic"/>
                <a:ea typeface="Century Gothic"/>
                <a:cs typeface="Century Gothic"/>
                <a:sym typeface="Century Gothic"/>
              </a:rPr>
              <a:t>Article: </a:t>
            </a:r>
            <a:endParaRPr b="1" i="0" sz="1400" u="none" cap="none" strike="noStrike">
              <a:solidFill>
                <a:srgbClr val="434343"/>
              </a:solidFill>
              <a:latin typeface="Century Gothic"/>
              <a:ea typeface="Century Gothic"/>
              <a:cs typeface="Century Gothic"/>
              <a:sym typeface="Century Gothic"/>
            </a:endParaRPr>
          </a:p>
          <a:p>
            <a:pPr indent="-317500" lvl="0" marL="457200" marR="0" rtl="0" algn="l">
              <a:lnSpc>
                <a:spcPct val="100000"/>
              </a:lnSpc>
              <a:spcBef>
                <a:spcPts val="0"/>
              </a:spcBef>
              <a:spcAft>
                <a:spcPts val="0"/>
              </a:spcAft>
              <a:buClr>
                <a:srgbClr val="434343"/>
              </a:buClr>
              <a:buSzPts val="1400"/>
              <a:buFont typeface="Century Gothic"/>
              <a:buChar char="●"/>
            </a:pPr>
            <a:r>
              <a:rPr b="0" i="0" lang="it-IT" sz="1400" u="none" cap="none" strike="noStrike">
                <a:solidFill>
                  <a:srgbClr val="434343"/>
                </a:solidFill>
                <a:latin typeface="Century Gothic"/>
                <a:ea typeface="Century Gothic"/>
                <a:cs typeface="Century Gothic"/>
                <a:sym typeface="Century Gothic"/>
              </a:rPr>
              <a:t>Marshall, C. &amp; Rossman, G. B. (1989). Designing qualitative research. Newbury Park, p 79. CA: Sage. </a:t>
            </a:r>
            <a:endParaRPr b="0" i="0" sz="14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400"/>
              <a:buFont typeface="Arial"/>
              <a:buNone/>
            </a:pPr>
            <a:r>
              <a:rPr b="1" i="0" lang="it-IT" sz="1400" u="none" cap="none" strike="noStrike">
                <a:solidFill>
                  <a:srgbClr val="434343"/>
                </a:solidFill>
                <a:latin typeface="Century Gothic"/>
                <a:ea typeface="Century Gothic"/>
                <a:cs typeface="Century Gothic"/>
                <a:sym typeface="Century Gothic"/>
              </a:rPr>
              <a:t>Videos:</a:t>
            </a:r>
            <a:endParaRPr b="0" i="0" sz="1400" u="none" cap="none" strike="noStrike">
              <a:solidFill>
                <a:srgbClr val="434343"/>
              </a:solidFill>
              <a:latin typeface="Century Gothic"/>
              <a:ea typeface="Century Gothic"/>
              <a:cs typeface="Century Gothic"/>
              <a:sym typeface="Century Gothic"/>
            </a:endParaRPr>
          </a:p>
          <a:p>
            <a:pPr indent="-317500" lvl="0" marL="457200" marR="0" rtl="0" algn="l">
              <a:lnSpc>
                <a:spcPct val="100000"/>
              </a:lnSpc>
              <a:spcBef>
                <a:spcPts val="0"/>
              </a:spcBef>
              <a:spcAft>
                <a:spcPts val="0"/>
              </a:spcAft>
              <a:buClr>
                <a:srgbClr val="434343"/>
              </a:buClr>
              <a:buSzPts val="1400"/>
              <a:buFont typeface="Century Gothic"/>
              <a:buChar char="●"/>
            </a:pPr>
            <a:r>
              <a:rPr b="0" i="0" lang="it-IT" sz="1400" u="none" cap="none" strike="noStrike">
                <a:solidFill>
                  <a:srgbClr val="434343"/>
                </a:solidFill>
                <a:latin typeface="Century Gothic"/>
                <a:ea typeface="Century Gothic"/>
                <a:cs typeface="Century Gothic"/>
                <a:sym typeface="Century Gothic"/>
              </a:rPr>
              <a:t>Observational Study in Statistics: Definition &amp; Examples: </a:t>
            </a:r>
            <a:r>
              <a:rPr b="0" i="0" lang="it-IT" sz="1400" u="sng" cap="none" strike="noStrike">
                <a:solidFill>
                  <a:schemeClr val="hlink"/>
                </a:solidFill>
                <a:latin typeface="Century Gothic"/>
                <a:ea typeface="Century Gothic"/>
                <a:cs typeface="Century Gothic"/>
                <a:sym typeface="Century Gothic"/>
                <a:hlinkClick r:id="rId5"/>
              </a:rPr>
              <a:t>https://study.com/academy/lesson/observational-study-in-statistics-definition-examples.html</a:t>
            </a:r>
            <a:endParaRPr b="0" i="0" sz="1400" u="none" cap="none" strike="noStrike">
              <a:solidFill>
                <a:srgbClr val="434343"/>
              </a:solidFill>
              <a:latin typeface="Century Gothic"/>
              <a:ea typeface="Century Gothic"/>
              <a:cs typeface="Century Gothic"/>
              <a:sym typeface="Century Gothic"/>
            </a:endParaRPr>
          </a:p>
          <a:p>
            <a:pPr indent="-317500" lvl="0" marL="457200" marR="0" rtl="0" algn="l">
              <a:lnSpc>
                <a:spcPct val="100000"/>
              </a:lnSpc>
              <a:spcBef>
                <a:spcPts val="0"/>
              </a:spcBef>
              <a:spcAft>
                <a:spcPts val="0"/>
              </a:spcAft>
              <a:buClr>
                <a:srgbClr val="434343"/>
              </a:buClr>
              <a:buSzPts val="1400"/>
              <a:buFont typeface="Century Gothic"/>
              <a:buChar char="●"/>
            </a:pPr>
            <a:r>
              <a:rPr b="0" i="0" lang="it-IT" sz="1400" u="none" cap="none" strike="noStrike">
                <a:solidFill>
                  <a:srgbClr val="434343"/>
                </a:solidFill>
                <a:latin typeface="Century Gothic"/>
                <a:ea typeface="Century Gothic"/>
                <a:cs typeface="Century Gothic"/>
                <a:sym typeface="Century Gothic"/>
              </a:rPr>
              <a:t>Research Methods: Observations (Sociology Theory &amp; Methods): </a:t>
            </a:r>
            <a:r>
              <a:rPr b="0" i="0" lang="it-IT" sz="1400" u="sng" cap="none" strike="noStrike">
                <a:solidFill>
                  <a:schemeClr val="hlink"/>
                </a:solidFill>
                <a:latin typeface="Century Gothic"/>
                <a:ea typeface="Century Gothic"/>
                <a:cs typeface="Century Gothic"/>
                <a:sym typeface="Century Gothic"/>
                <a:hlinkClick r:id="rId6"/>
              </a:rPr>
              <a:t>https://youtu.be/OGXdorYr4Bg</a:t>
            </a:r>
            <a:endParaRPr b="0" i="0" sz="1400" u="none" cap="none" strike="noStrike">
              <a:solidFill>
                <a:srgbClr val="434343"/>
              </a:solidFill>
              <a:latin typeface="Century Gothic"/>
              <a:ea typeface="Century Gothic"/>
              <a:cs typeface="Century Gothic"/>
              <a:sym typeface="Century Gothic"/>
            </a:endParaRPr>
          </a:p>
          <a:p>
            <a:pPr indent="-317500" lvl="0" marL="457200" marR="0" rtl="0" algn="l">
              <a:lnSpc>
                <a:spcPct val="100000"/>
              </a:lnSpc>
              <a:spcBef>
                <a:spcPts val="0"/>
              </a:spcBef>
              <a:spcAft>
                <a:spcPts val="0"/>
              </a:spcAft>
              <a:buClr>
                <a:srgbClr val="434343"/>
              </a:buClr>
              <a:buSzPts val="1400"/>
              <a:buFont typeface="Century Gothic"/>
              <a:buChar char="●"/>
            </a:pPr>
            <a:r>
              <a:rPr b="0" i="0" lang="it-IT" sz="1400" u="none" cap="none" strike="noStrike">
                <a:solidFill>
                  <a:srgbClr val="434343"/>
                </a:solidFill>
                <a:latin typeface="Century Gothic"/>
                <a:ea typeface="Century Gothic"/>
                <a:cs typeface="Century Gothic"/>
                <a:sym typeface="Century Gothic"/>
              </a:rPr>
              <a:t>Observation - Research Methods [A Level Psychology]: </a:t>
            </a:r>
            <a:r>
              <a:rPr b="0" i="0" lang="it-IT" sz="1400" u="sng" cap="none" strike="noStrike">
                <a:solidFill>
                  <a:schemeClr val="hlink"/>
                </a:solidFill>
                <a:latin typeface="Century Gothic"/>
                <a:ea typeface="Century Gothic"/>
                <a:cs typeface="Century Gothic"/>
                <a:sym typeface="Century Gothic"/>
                <a:hlinkClick r:id="rId7"/>
              </a:rPr>
              <a:t>https://youtu.be/lSOjuEMAij4</a:t>
            </a:r>
            <a:r>
              <a:rPr b="0" i="0" lang="it-IT" sz="1400" u="none" cap="none" strike="noStrike">
                <a:solidFill>
                  <a:srgbClr val="434343"/>
                </a:solidFill>
                <a:latin typeface="Century Gothic"/>
                <a:ea typeface="Century Gothic"/>
                <a:cs typeface="Century Gothic"/>
                <a:sym typeface="Century Gothic"/>
              </a:rPr>
              <a:t> </a:t>
            </a:r>
            <a:endParaRPr b="0" i="0" sz="14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400"/>
              <a:buFont typeface="Arial"/>
              <a:buNone/>
            </a:pPr>
            <a:r>
              <a:rPr b="1" i="0" lang="it-IT" sz="1400" u="none" cap="none" strike="noStrike">
                <a:solidFill>
                  <a:srgbClr val="434343"/>
                </a:solidFill>
                <a:latin typeface="Century Gothic"/>
                <a:ea typeface="Century Gothic"/>
                <a:cs typeface="Century Gothic"/>
                <a:sym typeface="Century Gothic"/>
              </a:rPr>
              <a:t>Website: </a:t>
            </a:r>
            <a:endParaRPr b="0" i="0" sz="1400" u="none" cap="none" strike="noStrike">
              <a:solidFill>
                <a:srgbClr val="434343"/>
              </a:solidFill>
              <a:latin typeface="Century Gothic"/>
              <a:ea typeface="Century Gothic"/>
              <a:cs typeface="Century Gothic"/>
              <a:sym typeface="Century Gothic"/>
            </a:endParaRPr>
          </a:p>
          <a:p>
            <a:pPr indent="0" lvl="0" marL="457200" marR="0" rtl="0" algn="l">
              <a:lnSpc>
                <a:spcPct val="100000"/>
              </a:lnSpc>
              <a:spcBef>
                <a:spcPts val="0"/>
              </a:spcBef>
              <a:spcAft>
                <a:spcPts val="0"/>
              </a:spcAft>
              <a:buClr>
                <a:srgbClr val="000000"/>
              </a:buClr>
              <a:buSzPts val="1400"/>
              <a:buFont typeface="Arial"/>
              <a:buNone/>
            </a:pPr>
            <a:r>
              <a:rPr b="0" i="0" lang="it-IT" sz="1400" u="none" cap="none" strike="noStrike">
                <a:solidFill>
                  <a:srgbClr val="434343"/>
                </a:solidFill>
                <a:latin typeface="Century Gothic"/>
                <a:ea typeface="Century Gothic"/>
                <a:cs typeface="Century Gothic"/>
                <a:sym typeface="Century Gothic"/>
              </a:rPr>
              <a:t>Get it global aims to raise awareness on the grassroots level about global challenges: </a:t>
            </a:r>
            <a:r>
              <a:rPr b="0" i="0" lang="it-IT" sz="1400" u="sng" cap="none" strike="noStrike">
                <a:solidFill>
                  <a:schemeClr val="hlink"/>
                </a:solidFill>
                <a:latin typeface="Century Gothic"/>
                <a:ea typeface="Century Gothic"/>
                <a:cs typeface="Century Gothic"/>
                <a:sym typeface="Century Gothic"/>
                <a:hlinkClick r:id="rId8"/>
              </a:rPr>
              <a:t>https://www.salto-youth.net/downloads/toolbox_tool_download-file-1413/T-Kit%20Get%20it%20global.compressed.pdf</a:t>
            </a:r>
            <a:r>
              <a:rPr b="0" i="0" lang="it-IT" sz="1400" u="none" cap="none" strike="noStrike">
                <a:solidFill>
                  <a:srgbClr val="434343"/>
                </a:solidFill>
                <a:latin typeface="Century Gothic"/>
                <a:ea typeface="Century Gothic"/>
                <a:cs typeface="Century Gothic"/>
                <a:sym typeface="Century Gothic"/>
              </a:rPr>
              <a:t> </a:t>
            </a:r>
            <a:endParaRPr b="0" i="0" sz="1400" u="none" cap="none" strike="noStrike">
              <a:solidFill>
                <a:srgbClr val="434343"/>
              </a:solidFill>
              <a:latin typeface="Century Gothic"/>
              <a:ea typeface="Century Gothic"/>
              <a:cs typeface="Century Gothic"/>
              <a:sym typeface="Century Gothic"/>
            </a:endParaRPr>
          </a:p>
        </p:txBody>
      </p:sp>
      <p:pic>
        <p:nvPicPr>
          <p:cNvPr id="187" name="Google Shape;187;p14"/>
          <p:cNvPicPr preferRelativeResize="0"/>
          <p:nvPr/>
        </p:nvPicPr>
        <p:blipFill rotWithShape="1">
          <a:blip r:embed="rId9">
            <a:alphaModFix/>
          </a:blip>
          <a:srcRect b="0" l="0" r="0" t="0"/>
          <a:stretch/>
        </p:blipFill>
        <p:spPr>
          <a:xfrm>
            <a:off x="8069098" y="1808500"/>
            <a:ext cx="3702424" cy="36981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5"/>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3" name="Google Shape;193;p15"/>
          <p:cNvSpPr txBox="1"/>
          <p:nvPr>
            <p:ph type="title"/>
          </p:nvPr>
        </p:nvSpPr>
        <p:spPr>
          <a:xfrm>
            <a:off x="860950" y="2494350"/>
            <a:ext cx="5082900" cy="1869300"/>
          </a:xfrm>
          <a:prstGeom prst="rect">
            <a:avLst/>
          </a:prstGeom>
          <a:noFill/>
          <a:ln>
            <a:noFill/>
          </a:ln>
        </p:spPr>
        <p:txBody>
          <a:bodyPr anchorCtr="0" anchor="b" bIns="91425" lIns="109725" spcFirstLastPara="1" rIns="109725" wrap="square" tIns="109725">
            <a:noAutofit/>
          </a:bodyPr>
          <a:lstStyle/>
          <a:p>
            <a:pPr indent="0" lvl="0" marL="0" rtl="0" algn="ctr">
              <a:lnSpc>
                <a:spcPct val="100000"/>
              </a:lnSpc>
              <a:spcBef>
                <a:spcPts val="0"/>
              </a:spcBef>
              <a:spcAft>
                <a:spcPts val="0"/>
              </a:spcAft>
              <a:buClr>
                <a:srgbClr val="3F3F3F"/>
              </a:buClr>
              <a:buSzPts val="3556"/>
              <a:buFont typeface="Arial"/>
              <a:buNone/>
            </a:pPr>
            <a:r>
              <a:rPr lang="it-IT" sz="5600">
                <a:solidFill>
                  <a:srgbClr val="188589"/>
                </a:solidFill>
              </a:rPr>
              <a:t>Any questions?</a:t>
            </a:r>
            <a:endParaRPr sz="5600">
              <a:solidFill>
                <a:srgbClr val="188589"/>
              </a:solidFill>
            </a:endParaRPr>
          </a:p>
        </p:txBody>
      </p:sp>
      <p:sp>
        <p:nvSpPr>
          <p:cNvPr id="194" name="Google Shape;194;p15"/>
          <p:cNvSpPr/>
          <p:nvPr/>
        </p:nvSpPr>
        <p:spPr>
          <a:xfrm>
            <a:off x="6504167" y="0"/>
            <a:ext cx="5687681" cy="5708856"/>
          </a:xfrm>
          <a:custGeom>
            <a:rect b="b" l="l" r="r" t="t"/>
            <a:pathLst>
              <a:path extrusionOk="0" h="5708856" w="5687681">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5" name="Google Shape;195;p15"/>
          <p:cNvSpPr/>
          <p:nvPr/>
        </p:nvSpPr>
        <p:spPr>
          <a:xfrm>
            <a:off x="6325450" y="0"/>
            <a:ext cx="5870598" cy="5788550"/>
          </a:xfrm>
          <a:custGeom>
            <a:rect b="b" l="l" r="r" t="t"/>
            <a:pathLst>
              <a:path extrusionOk="0" h="5788550" w="5798121">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6" name="Google Shape;196;p15"/>
          <p:cNvSpPr/>
          <p:nvPr/>
        </p:nvSpPr>
        <p:spPr>
          <a:xfrm>
            <a:off x="6623734" y="0"/>
            <a:ext cx="5568114" cy="5577748"/>
          </a:xfrm>
          <a:custGeom>
            <a:rect b="b" l="l" r="r" t="t"/>
            <a:pathLst>
              <a:path extrusionOk="0" h="5577748" w="5568114">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197" name="Google Shape;197;p15"/>
          <p:cNvPicPr preferRelativeResize="0"/>
          <p:nvPr>
            <p:ph idx="1" type="body"/>
          </p:nvPr>
        </p:nvPicPr>
        <p:blipFill rotWithShape="1">
          <a:blip r:embed="rId3">
            <a:alphaModFix/>
          </a:blip>
          <a:srcRect b="0" l="0" r="0" t="0"/>
          <a:stretch/>
        </p:blipFill>
        <p:spPr>
          <a:xfrm>
            <a:off x="7110350" y="2126399"/>
            <a:ext cx="4795200" cy="1282800"/>
          </a:xfrm>
          <a:prstGeom prst="rect">
            <a:avLst/>
          </a:prstGeom>
          <a:noFill/>
          <a:ln>
            <a:noFill/>
          </a:ln>
        </p:spPr>
      </p:pic>
      <p:pic>
        <p:nvPicPr>
          <p:cNvPr descr="Immagine che contiene testo&#10;&#10;Descrizione generata automaticamente" id="198" name="Google Shape;198;p15"/>
          <p:cNvPicPr preferRelativeResize="0"/>
          <p:nvPr/>
        </p:nvPicPr>
        <p:blipFill rotWithShape="1">
          <a:blip r:embed="rId4">
            <a:alphaModFix/>
          </a:blip>
          <a:srcRect b="0" l="0" r="0" t="0"/>
          <a:stretch/>
        </p:blipFill>
        <p:spPr>
          <a:xfrm>
            <a:off x="7814515" y="5681348"/>
            <a:ext cx="4496494" cy="1282669"/>
          </a:xfrm>
          <a:prstGeom prst="rect">
            <a:avLst/>
          </a:prstGeom>
          <a:noFill/>
          <a:ln>
            <a:noFill/>
          </a:ln>
        </p:spPr>
      </p:pic>
      <p:sp>
        <p:nvSpPr>
          <p:cNvPr id="199" name="Google Shape;199;p15"/>
          <p:cNvSpPr txBox="1"/>
          <p:nvPr/>
        </p:nvSpPr>
        <p:spPr>
          <a:xfrm>
            <a:off x="1004018" y="6037177"/>
            <a:ext cx="5205900" cy="708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200" name="Google Shape;200;p15"/>
          <p:cNvPicPr preferRelativeResize="0"/>
          <p:nvPr/>
        </p:nvPicPr>
        <p:blipFill rotWithShape="1">
          <a:blip r:embed="rId5">
            <a:alphaModFix/>
          </a:blip>
          <a:srcRect b="0" l="0" r="0" t="0"/>
          <a:stretch/>
        </p:blipFill>
        <p:spPr>
          <a:xfrm>
            <a:off x="8155764" y="4536279"/>
            <a:ext cx="432987" cy="432987"/>
          </a:xfrm>
          <a:prstGeom prst="rect">
            <a:avLst/>
          </a:prstGeom>
          <a:noFill/>
          <a:ln>
            <a:noFill/>
          </a:ln>
        </p:spPr>
      </p:pic>
      <p:pic>
        <p:nvPicPr>
          <p:cNvPr id="201" name="Google Shape;201;p15"/>
          <p:cNvPicPr preferRelativeResize="0"/>
          <p:nvPr/>
        </p:nvPicPr>
        <p:blipFill rotWithShape="1">
          <a:blip r:embed="rId6">
            <a:alphaModFix/>
          </a:blip>
          <a:srcRect b="0" l="0" r="0" t="0"/>
          <a:stretch/>
        </p:blipFill>
        <p:spPr>
          <a:xfrm flipH="1">
            <a:off x="9896006" y="4480283"/>
            <a:ext cx="690044" cy="517533"/>
          </a:xfrm>
          <a:prstGeom prst="rect">
            <a:avLst/>
          </a:prstGeom>
          <a:noFill/>
          <a:ln>
            <a:noFill/>
          </a:ln>
        </p:spPr>
      </p:pic>
      <p:pic>
        <p:nvPicPr>
          <p:cNvPr id="202" name="Google Shape;202;p15"/>
          <p:cNvPicPr preferRelativeResize="0"/>
          <p:nvPr/>
        </p:nvPicPr>
        <p:blipFill rotWithShape="1">
          <a:blip r:embed="rId7">
            <a:alphaModFix/>
          </a:blip>
          <a:srcRect b="0" l="0" r="0" t="0"/>
          <a:stretch/>
        </p:blipFill>
        <p:spPr>
          <a:xfrm>
            <a:off x="8910468" y="4628106"/>
            <a:ext cx="856625" cy="249331"/>
          </a:xfrm>
          <a:prstGeom prst="rect">
            <a:avLst/>
          </a:prstGeom>
          <a:noFill/>
          <a:ln>
            <a:noFill/>
          </a:ln>
        </p:spPr>
      </p:pic>
      <p:pic>
        <p:nvPicPr>
          <p:cNvPr id="203" name="Google Shape;203;p15"/>
          <p:cNvPicPr preferRelativeResize="0"/>
          <p:nvPr/>
        </p:nvPicPr>
        <p:blipFill rotWithShape="1">
          <a:blip r:embed="rId8">
            <a:alphaModFix/>
          </a:blip>
          <a:srcRect b="0" l="0" r="0" t="0"/>
          <a:stretch/>
        </p:blipFill>
        <p:spPr>
          <a:xfrm>
            <a:off x="9408869" y="4943061"/>
            <a:ext cx="703841" cy="703841"/>
          </a:xfrm>
          <a:prstGeom prst="rect">
            <a:avLst/>
          </a:prstGeom>
          <a:noFill/>
          <a:ln>
            <a:noFill/>
          </a:ln>
        </p:spPr>
      </p:pic>
      <p:pic>
        <p:nvPicPr>
          <p:cNvPr id="204" name="Google Shape;204;p15"/>
          <p:cNvPicPr preferRelativeResize="0"/>
          <p:nvPr/>
        </p:nvPicPr>
        <p:blipFill rotWithShape="1">
          <a:blip r:embed="rId9">
            <a:alphaModFix/>
          </a:blip>
          <a:srcRect b="0" l="0" r="0" t="0"/>
          <a:stretch/>
        </p:blipFill>
        <p:spPr>
          <a:xfrm>
            <a:off x="8752670" y="3877114"/>
            <a:ext cx="340650" cy="623789"/>
          </a:xfrm>
          <a:prstGeom prst="rect">
            <a:avLst/>
          </a:prstGeom>
          <a:noFill/>
          <a:ln>
            <a:noFill/>
          </a:ln>
        </p:spPr>
      </p:pic>
      <p:pic>
        <p:nvPicPr>
          <p:cNvPr id="205" name="Google Shape;205;p15"/>
          <p:cNvPicPr preferRelativeResize="0"/>
          <p:nvPr/>
        </p:nvPicPr>
        <p:blipFill rotWithShape="1">
          <a:blip r:embed="rId10">
            <a:alphaModFix/>
          </a:blip>
          <a:srcRect b="0" l="0" r="0" t="0"/>
          <a:stretch/>
        </p:blipFill>
        <p:spPr>
          <a:xfrm>
            <a:off x="10440804" y="3864309"/>
            <a:ext cx="520727" cy="623788"/>
          </a:xfrm>
          <a:prstGeom prst="rect">
            <a:avLst/>
          </a:prstGeom>
          <a:noFill/>
          <a:ln>
            <a:noFill/>
          </a:ln>
        </p:spPr>
      </p:pic>
      <p:pic>
        <p:nvPicPr>
          <p:cNvPr id="206" name="Google Shape;206;p15"/>
          <p:cNvPicPr preferRelativeResize="0"/>
          <p:nvPr/>
        </p:nvPicPr>
        <p:blipFill rotWithShape="1">
          <a:blip r:embed="rId11">
            <a:alphaModFix/>
          </a:blip>
          <a:srcRect b="0" l="0" r="0" t="0"/>
          <a:stretch/>
        </p:blipFill>
        <p:spPr>
          <a:xfrm>
            <a:off x="9503401" y="3915374"/>
            <a:ext cx="537852" cy="530727"/>
          </a:xfrm>
          <a:prstGeom prst="rect">
            <a:avLst/>
          </a:prstGeom>
          <a:noFill/>
          <a:ln>
            <a:noFill/>
          </a:ln>
        </p:spPr>
      </p:pic>
      <p:pic>
        <p:nvPicPr>
          <p:cNvPr id="207" name="Google Shape;207;p15"/>
          <p:cNvPicPr preferRelativeResize="0"/>
          <p:nvPr/>
        </p:nvPicPr>
        <p:blipFill rotWithShape="1">
          <a:blip r:embed="rId12">
            <a:alphaModFix/>
          </a:blip>
          <a:srcRect b="0" l="0" r="0" t="0"/>
          <a:stretch/>
        </p:blipFill>
        <p:spPr>
          <a:xfrm>
            <a:off x="7821356" y="3915374"/>
            <a:ext cx="521233" cy="521233"/>
          </a:xfrm>
          <a:prstGeom prst="rect">
            <a:avLst/>
          </a:prstGeom>
          <a:noFill/>
          <a:ln>
            <a:noFill/>
          </a:ln>
        </p:spPr>
      </p:pic>
      <p:pic>
        <p:nvPicPr>
          <p:cNvPr id="208" name="Google Shape;208;p15"/>
          <p:cNvPicPr preferRelativeResize="0"/>
          <p:nvPr/>
        </p:nvPicPr>
        <p:blipFill rotWithShape="1">
          <a:blip r:embed="rId13">
            <a:alphaModFix/>
          </a:blip>
          <a:srcRect b="0" l="0" r="0" t="0"/>
          <a:stretch/>
        </p:blipFill>
        <p:spPr>
          <a:xfrm>
            <a:off x="8676762" y="4968825"/>
            <a:ext cx="517534" cy="51753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