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6858000" cx="9144000"/>
  <p:notesSz cx="6858000" cy="9144000"/>
  <p:embeddedFontLst>
    <p:embeddedFont>
      <p:font typeface="Jacques Francois Shadow"/>
      <p:regular r:id="rId11"/>
    </p:embeddedFont>
    <p:embeddedFont>
      <p:font typeface="Courgette"/>
      <p:regular r:id="rId12"/>
    </p:embeddedFont>
    <p:embeddedFont>
      <p:font typeface="Book Antiqua"/>
      <p:regular r:id="rId13"/>
      <p:bold r:id="rId14"/>
      <p:italic r:id="rId15"/>
      <p:boldItalic r:id="rId1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17" roundtripDataSignature="AMtx7mjd98EUq58p47jZ8EvcuHvJ+CXNo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JacquesFrancoisShadow-regular.fntdata"/><Relationship Id="rId10" Type="http://schemas.openxmlformats.org/officeDocument/2006/relationships/slide" Target="slides/slide5.xml"/><Relationship Id="rId13" Type="http://schemas.openxmlformats.org/officeDocument/2006/relationships/font" Target="fonts/BookAntiqua-regular.fntdata"/><Relationship Id="rId12" Type="http://schemas.openxmlformats.org/officeDocument/2006/relationships/font" Target="fonts/Courgette-regular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BookAntiqua-italic.fntdata"/><Relationship Id="rId14" Type="http://schemas.openxmlformats.org/officeDocument/2006/relationships/font" Target="fonts/BookAntiqua-bold.fntdata"/><Relationship Id="rId17" Type="http://customschemas.google.com/relationships/presentationmetadata" Target="metadata"/><Relationship Id="rId16" Type="http://schemas.openxmlformats.org/officeDocument/2006/relationships/font" Target="fonts/BookAntiqua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it-IT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:notes"/>
          <p:cNvSpPr/>
          <p:nvPr>
            <p:ph idx="2" type="sldImg"/>
          </p:nvPr>
        </p:nvSpPr>
        <p:spPr>
          <a:xfrm>
            <a:off x="536575" y="503238"/>
            <a:ext cx="3140075" cy="23542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7" name="Google Shape;87;p1:notes"/>
          <p:cNvSpPr txBox="1"/>
          <p:nvPr>
            <p:ph idx="1" type="body"/>
          </p:nvPr>
        </p:nvSpPr>
        <p:spPr>
          <a:xfrm>
            <a:off x="685800" y="4343400"/>
            <a:ext cx="5486400" cy="48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190"/>
              <a:t>Immagine di sfondo scolorita e sovrapposizione colorata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it-IT" sz="1190"/>
              <a:t>(Intermedio)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20"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20"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1020"/>
              <a:t>Suggerimento</a:t>
            </a:r>
            <a:r>
              <a:rPr lang="it-IT" sz="1020"/>
              <a:t>: Per ottenere risultati ottimali con la sovrapposizione dell’immagine in questa diapositiva, utilizzare un'immagine delle stesse dimensioni della diapositiva: Altezza 19 cm, larghezza 25 cm. Se l'immagine non ha la stessa altezza e la stessa larghezza, ridimensionarla o ritagliarla in base a quelle dimensioni prima di seguire le istruzioni riportate di seguito. 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20"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20"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it-IT" sz="1020"/>
              <a:t>Per riprodurre gli effetti dello sfondo in questa diapositiva, seguire questa procedura: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20"/>
              <a:buFont typeface="Calibri"/>
              <a:buAutoNum type="arabicPeriod"/>
            </a:pPr>
            <a:r>
              <a:rPr lang="it-IT" sz="1020"/>
              <a:t>Nel gruppo </a:t>
            </a:r>
            <a:r>
              <a:rPr b="1" lang="it-IT" sz="1020"/>
              <a:t>Diapositive</a:t>
            </a:r>
            <a:r>
              <a:rPr lang="it-IT" sz="1020"/>
              <a:t> della scheda </a:t>
            </a:r>
            <a:r>
              <a:rPr b="1" lang="it-IT" sz="1020"/>
              <a:t>Home</a:t>
            </a:r>
            <a:r>
              <a:rPr lang="it-IT" sz="1020"/>
              <a:t>, fare clic su </a:t>
            </a:r>
            <a:r>
              <a:rPr b="1" lang="it-IT" sz="1020"/>
              <a:t>Layout</a:t>
            </a:r>
            <a:r>
              <a:rPr b="0" lang="it-IT" sz="1020"/>
              <a:t>,</a:t>
            </a:r>
            <a:r>
              <a:rPr lang="it-IT" sz="1020"/>
              <a:t> quindi fare clic su </a:t>
            </a:r>
            <a:r>
              <a:rPr b="1" lang="it-IT" sz="1020"/>
              <a:t>Vuoto</a:t>
            </a:r>
            <a:r>
              <a:rPr lang="it-IT" sz="1020"/>
              <a:t>. 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20"/>
              <a:buFont typeface="Calibri"/>
              <a:buAutoNum type="arabicPeriod"/>
            </a:pPr>
            <a:r>
              <a:rPr b="0" lang="it-IT" sz="1020"/>
              <a:t>Fare clic con il pulsante destro del mouse e selezionare </a:t>
            </a:r>
            <a:r>
              <a:rPr b="1" lang="it-IT" sz="1020"/>
              <a:t>Formato</a:t>
            </a:r>
            <a:r>
              <a:rPr b="0" lang="it-IT" sz="1020"/>
              <a:t> </a:t>
            </a:r>
            <a:r>
              <a:rPr b="1" lang="it-IT" sz="1020"/>
              <a:t>sfondo</a:t>
            </a:r>
            <a:r>
              <a:rPr b="0" lang="it-IT" sz="1020"/>
              <a:t>.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20"/>
              <a:buFont typeface="Calibri"/>
              <a:buAutoNum type="arabicPeriod"/>
            </a:pPr>
            <a:r>
              <a:rPr b="0" lang="it-IT" sz="1020"/>
              <a:t>Nella finestra di dialogo </a:t>
            </a:r>
            <a:r>
              <a:rPr b="1" lang="it-IT" sz="1020"/>
              <a:t>Formato sfondo</a:t>
            </a:r>
            <a:r>
              <a:rPr b="0" lang="it-IT" sz="1020"/>
              <a:t>, fare clic su </a:t>
            </a:r>
            <a:r>
              <a:rPr b="1" lang="it-IT" sz="1020"/>
              <a:t>Riempimento</a:t>
            </a:r>
            <a:r>
              <a:rPr b="0" lang="it-IT" sz="1020"/>
              <a:t> nel riquadro a destra. Nel riquadro </a:t>
            </a:r>
            <a:r>
              <a:rPr b="1" lang="it-IT" sz="1020"/>
              <a:t>Riempimento</a:t>
            </a:r>
            <a:r>
              <a:rPr b="0" lang="it-IT" sz="1020"/>
              <a:t>, selezionare </a:t>
            </a:r>
            <a:r>
              <a:rPr b="1" lang="it-IT" sz="1020"/>
              <a:t>Riempimento a immagine o trama</a:t>
            </a:r>
            <a:r>
              <a:rPr b="0" lang="it-IT" sz="1020"/>
              <a:t>, quindi in </a:t>
            </a:r>
            <a:r>
              <a:rPr b="1" lang="it-IT" sz="1020"/>
              <a:t>Inserisci immagine da</a:t>
            </a:r>
            <a:r>
              <a:rPr b="0" lang="it-IT" sz="1020"/>
              <a:t>, fare clic su </a:t>
            </a:r>
            <a:r>
              <a:rPr b="1" lang="it-IT" sz="1020"/>
              <a:t>File</a:t>
            </a:r>
            <a:r>
              <a:rPr b="0" lang="it-IT" sz="1020"/>
              <a:t>. 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20"/>
              <a:buFont typeface="Calibri"/>
              <a:buAutoNum type="arabicPeriod"/>
            </a:pPr>
            <a:r>
              <a:rPr b="0" lang="it-IT" sz="1020"/>
              <a:t>Nella finestra di dialogo </a:t>
            </a:r>
            <a:r>
              <a:rPr b="1" lang="it-IT" sz="1020"/>
              <a:t>Inserisci immagine</a:t>
            </a:r>
            <a:r>
              <a:rPr b="0" lang="it-IT" sz="1020"/>
              <a:t> selezionare un'immagine e quindi fare clic su </a:t>
            </a:r>
            <a:r>
              <a:rPr b="1" lang="it-IT" sz="1020"/>
              <a:t>Inserisci</a:t>
            </a:r>
            <a:r>
              <a:rPr b="0" lang="it-IT" sz="1020"/>
              <a:t>.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20"/>
              <a:buFont typeface="Calibri"/>
              <a:buAutoNum type="arabicPeriod"/>
            </a:pPr>
            <a:r>
              <a:rPr b="0" lang="it-IT" sz="1020"/>
              <a:t>Inoltre, nella finestra di dialogo </a:t>
            </a:r>
            <a:r>
              <a:rPr b="1" lang="it-IT" sz="1020"/>
              <a:t>Formato sfondo </a:t>
            </a:r>
            <a:r>
              <a:rPr b="0" lang="it-IT" sz="1020"/>
              <a:t>, nel riquadro </a:t>
            </a:r>
            <a:r>
              <a:rPr b="1" lang="it-IT" sz="1020"/>
              <a:t>Riempimento</a:t>
            </a:r>
            <a:r>
              <a:rPr b="0" lang="it-IT" sz="1020"/>
              <a:t> della casella </a:t>
            </a:r>
            <a:r>
              <a:rPr b="1" lang="it-IT" sz="1020"/>
              <a:t>Trasparenza</a:t>
            </a:r>
            <a:r>
              <a:rPr b="0" lang="it-IT" sz="1020"/>
              <a:t>, inserire </a:t>
            </a:r>
            <a:r>
              <a:rPr b="1" lang="it-IT" sz="1020"/>
              <a:t>50%</a:t>
            </a:r>
            <a:r>
              <a:rPr b="0" lang="it-IT" sz="1020"/>
              <a:t>.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20"/>
              <a:buFont typeface="Calibri"/>
              <a:buAutoNum type="arabicPeriod"/>
            </a:pPr>
            <a:r>
              <a:rPr b="0" lang="it-IT" sz="1020"/>
              <a:t>Nella finestra di dialogo </a:t>
            </a:r>
            <a:r>
              <a:rPr b="1" lang="it-IT" sz="1020"/>
              <a:t>Formato sfondo</a:t>
            </a:r>
            <a:r>
              <a:rPr b="0" lang="it-IT" sz="1020"/>
              <a:t>, fare clic su </a:t>
            </a:r>
            <a:r>
              <a:rPr b="1" lang="it-IT" sz="1020"/>
              <a:t>Immagine</a:t>
            </a:r>
            <a:r>
              <a:rPr b="0" lang="it-IT" sz="1020"/>
              <a:t> </a:t>
            </a:r>
            <a:r>
              <a:rPr b="1" lang="it-IT" sz="1020"/>
              <a:t>Colore</a:t>
            </a:r>
            <a:r>
              <a:rPr b="0" lang="it-IT" sz="1020"/>
              <a:t> nel riquadro a destra. Nel riquadro </a:t>
            </a:r>
            <a:r>
              <a:rPr b="1" lang="it-IT" sz="1020"/>
              <a:t>Colore immagine</a:t>
            </a:r>
            <a:r>
              <a:rPr b="0" lang="it-IT" sz="1020"/>
              <a:t>, in </a:t>
            </a:r>
            <a:r>
              <a:rPr b="1" lang="it-IT" sz="1020"/>
              <a:t>Ricolora</a:t>
            </a:r>
            <a:r>
              <a:rPr b="0" lang="it-IT" sz="1020"/>
              <a:t>, fare clic sul pulsante accanto a </a:t>
            </a:r>
            <a:r>
              <a:rPr b="1" lang="it-IT" sz="1020"/>
              <a:t>Predefinito</a:t>
            </a:r>
            <a:r>
              <a:rPr lang="it-IT" sz="1020"/>
              <a:t>,</a:t>
            </a:r>
            <a:r>
              <a:rPr b="0" lang="it-IT" sz="1020"/>
              <a:t> quindi fare clic su </a:t>
            </a:r>
            <a:r>
              <a:rPr b="1" lang="it-IT" sz="1020"/>
              <a:t>Marrone chiaro</a:t>
            </a:r>
            <a:r>
              <a:rPr lang="it-IT" sz="1020"/>
              <a:t>, </a:t>
            </a:r>
            <a:r>
              <a:rPr b="1" lang="it-IT" sz="1020"/>
              <a:t>Colore di sfondo 2 chiaro</a:t>
            </a:r>
            <a:r>
              <a:rPr b="0" lang="it-IT" sz="1020"/>
              <a:t>(terza riga, prima opzione da sinistra). 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20"/>
              <a:buFont typeface="Calibri"/>
              <a:buAutoNum type="arabicPeriod"/>
            </a:pPr>
            <a:r>
              <a:rPr b="0" lang="it-IT" sz="1020"/>
              <a:t>Nel gruppo </a:t>
            </a:r>
            <a:r>
              <a:rPr b="1" lang="it-IT" sz="1020"/>
              <a:t>Immagini</a:t>
            </a:r>
            <a:r>
              <a:rPr b="0" lang="it-IT" sz="1020"/>
              <a:t> della scheda </a:t>
            </a:r>
            <a:r>
              <a:rPr b="1" lang="it-IT" sz="1020"/>
              <a:t>Inserisci</a:t>
            </a:r>
            <a:r>
              <a:rPr b="0" lang="it-IT" sz="1020"/>
              <a:t> fare clic su </a:t>
            </a:r>
            <a:r>
              <a:rPr b="1" lang="it-IT" sz="1020"/>
              <a:t>Immagini</a:t>
            </a:r>
            <a:r>
              <a:rPr b="0" lang="it-IT" sz="1020"/>
              <a:t>.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20"/>
              <a:buFont typeface="Calibri"/>
              <a:buAutoNum type="arabicPeriod"/>
            </a:pPr>
            <a:r>
              <a:rPr b="0" lang="it-IT" sz="1020"/>
              <a:t>Nella finestra di dialogo </a:t>
            </a:r>
            <a:r>
              <a:rPr b="1" lang="it-IT" sz="1020"/>
              <a:t>Inserisci immagine</a:t>
            </a:r>
            <a:r>
              <a:rPr b="0" lang="it-IT" sz="1020"/>
              <a:t>, selezionare la stessa immagine scelta per lo sfondo, quindi fare clic su </a:t>
            </a:r>
            <a:r>
              <a:rPr b="1" lang="it-IT" sz="1020"/>
              <a:t>Inserisci</a:t>
            </a:r>
            <a:r>
              <a:rPr b="0" lang="it-IT" sz="1020"/>
              <a:t>. </a:t>
            </a:r>
            <a:endParaRPr b="0" i="1" sz="1020"/>
          </a:p>
          <a:p>
            <a:pPr indent="-228600" lvl="0" marL="2286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20"/>
              <a:buFont typeface="Calibri"/>
              <a:buAutoNum type="arabicPeriod"/>
            </a:pPr>
            <a:r>
              <a:rPr b="0" lang="it-IT" sz="1020"/>
              <a:t>Selezionare l'immagine. In </a:t>
            </a:r>
            <a:r>
              <a:rPr b="1" lang="it-IT" sz="1020"/>
              <a:t>Strumenti immagine</a:t>
            </a:r>
            <a:r>
              <a:rPr b="0" lang="it-IT" sz="1020"/>
              <a:t>, nella scheda </a:t>
            </a:r>
            <a:r>
              <a:rPr b="1" lang="it-IT" sz="1020"/>
              <a:t>Formato</a:t>
            </a:r>
            <a:r>
              <a:rPr b="0" lang="it-IT" sz="1020"/>
              <a:t>, nell’angolo in basso a destra del gruppo </a:t>
            </a:r>
            <a:r>
              <a:rPr b="1" lang="it-IT" sz="1020"/>
              <a:t>Dimensioni</a:t>
            </a:r>
            <a:r>
              <a:rPr b="0" lang="it-IT" sz="1020"/>
              <a:t>, fare clic sul pulsante di visualizzazione della finestra di dialogo </a:t>
            </a:r>
            <a:r>
              <a:rPr b="1" lang="it-IT" sz="1020"/>
              <a:t>Dimensioni e posizione</a:t>
            </a:r>
            <a:r>
              <a:rPr b="0" lang="it-IT" sz="1020"/>
              <a:t>. </a:t>
            </a:r>
            <a:r>
              <a:rPr lang="it-IT" sz="1020">
                <a:solidFill>
                  <a:schemeClr val="dk1"/>
                </a:solidFill>
              </a:rPr>
              <a:t>Nella finestra di dialogo </a:t>
            </a:r>
            <a:r>
              <a:rPr b="1" lang="it-IT" sz="1020">
                <a:solidFill>
                  <a:schemeClr val="dk1"/>
                </a:solidFill>
              </a:rPr>
              <a:t>Formato immagine</a:t>
            </a:r>
            <a:r>
              <a:rPr lang="it-IT" sz="1020">
                <a:solidFill>
                  <a:schemeClr val="dk1"/>
                </a:solidFill>
              </a:rPr>
              <a:t>, ridimensionare o ritagliare l’immagine in modo che l’altezza sia impostata su </a:t>
            </a:r>
            <a:r>
              <a:rPr b="1" lang="it-IT" sz="1020">
                <a:solidFill>
                  <a:schemeClr val="dk1"/>
                </a:solidFill>
              </a:rPr>
              <a:t>19 cm</a:t>
            </a:r>
            <a:r>
              <a:rPr lang="it-IT" sz="1020">
                <a:solidFill>
                  <a:schemeClr val="dk1"/>
                </a:solidFill>
              </a:rPr>
              <a:t> e la larghezza</a:t>
            </a:r>
            <a:r>
              <a:rPr b="1" lang="it-IT" sz="1020">
                <a:solidFill>
                  <a:schemeClr val="dk1"/>
                </a:solidFill>
              </a:rPr>
              <a:t> </a:t>
            </a:r>
            <a:r>
              <a:rPr lang="it-IT" sz="1020">
                <a:solidFill>
                  <a:schemeClr val="dk1"/>
                </a:solidFill>
              </a:rPr>
              <a:t>sia impostata su </a:t>
            </a:r>
            <a:r>
              <a:rPr b="1" lang="it-IT" sz="1020">
                <a:solidFill>
                  <a:schemeClr val="dk1"/>
                </a:solidFill>
              </a:rPr>
              <a:t>5,7 cm</a:t>
            </a:r>
            <a:r>
              <a:rPr lang="it-IT" sz="1020">
                <a:solidFill>
                  <a:schemeClr val="dk1"/>
                </a:solidFill>
              </a:rPr>
              <a:t>.</a:t>
            </a:r>
            <a:endParaRPr/>
          </a:p>
          <a:p>
            <a:pPr indent="-171450" lvl="1" marL="62865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20"/>
              <a:buFont typeface="Arial"/>
              <a:buChar char="•"/>
            </a:pPr>
            <a:r>
              <a:rPr lang="it-IT" sz="1020">
                <a:solidFill>
                  <a:schemeClr val="dk1"/>
                </a:solidFill>
              </a:rPr>
              <a:t>Per ritagliare l'immagine, fare clic su </a:t>
            </a:r>
            <a:r>
              <a:rPr b="1" lang="it-IT" sz="1020">
                <a:solidFill>
                  <a:schemeClr val="dk1"/>
                </a:solidFill>
              </a:rPr>
              <a:t>Ritaglia</a:t>
            </a:r>
            <a:r>
              <a:rPr lang="it-IT" sz="1020">
                <a:solidFill>
                  <a:schemeClr val="dk1"/>
                </a:solidFill>
              </a:rPr>
              <a:t> nel riquadro </a:t>
            </a:r>
            <a:r>
              <a:rPr b="0" lang="it-IT" sz="1020"/>
              <a:t>destro</a:t>
            </a:r>
            <a:r>
              <a:rPr lang="it-IT" sz="1020">
                <a:solidFill>
                  <a:schemeClr val="dk1"/>
                </a:solidFill>
              </a:rPr>
              <a:t>, mentre nel riquadro </a:t>
            </a:r>
            <a:r>
              <a:rPr b="1" lang="it-IT" sz="1020">
                <a:solidFill>
                  <a:schemeClr val="dk1"/>
                </a:solidFill>
              </a:rPr>
              <a:t>Ritaglia</a:t>
            </a:r>
            <a:r>
              <a:rPr lang="it-IT" sz="1020">
                <a:solidFill>
                  <a:schemeClr val="dk1"/>
                </a:solidFill>
              </a:rPr>
              <a:t>, in </a:t>
            </a:r>
            <a:r>
              <a:rPr b="1" lang="it-IT" sz="1020">
                <a:solidFill>
                  <a:schemeClr val="dk1"/>
                </a:solidFill>
              </a:rPr>
              <a:t>Posizione ritaglio</a:t>
            </a:r>
            <a:r>
              <a:rPr lang="it-IT" sz="1020">
                <a:solidFill>
                  <a:schemeClr val="dk1"/>
                </a:solidFill>
              </a:rPr>
              <a:t>, immettere i valori nelle caselle </a:t>
            </a:r>
            <a:r>
              <a:rPr b="1" lang="it-IT" sz="1020">
                <a:solidFill>
                  <a:schemeClr val="dk1"/>
                </a:solidFill>
              </a:rPr>
              <a:t>Altezza</a:t>
            </a:r>
            <a:r>
              <a:rPr lang="it-IT" sz="1020">
                <a:solidFill>
                  <a:schemeClr val="dk1"/>
                </a:solidFill>
              </a:rPr>
              <a:t>, </a:t>
            </a:r>
            <a:r>
              <a:rPr b="1" lang="it-IT" sz="1020">
                <a:solidFill>
                  <a:schemeClr val="dk1"/>
                </a:solidFill>
              </a:rPr>
              <a:t>Larghezza</a:t>
            </a:r>
            <a:r>
              <a:rPr lang="it-IT" sz="1020">
                <a:solidFill>
                  <a:schemeClr val="dk1"/>
                </a:solidFill>
              </a:rPr>
              <a:t>, </a:t>
            </a:r>
            <a:r>
              <a:rPr b="1" lang="it-IT" sz="1020">
                <a:solidFill>
                  <a:schemeClr val="dk1"/>
                </a:solidFill>
              </a:rPr>
              <a:t>A sinistra</a:t>
            </a:r>
            <a:r>
              <a:rPr lang="it-IT" sz="1020">
                <a:solidFill>
                  <a:schemeClr val="dk1"/>
                </a:solidFill>
              </a:rPr>
              <a:t> e </a:t>
            </a:r>
            <a:r>
              <a:rPr b="1" lang="it-IT" sz="1020">
                <a:solidFill>
                  <a:schemeClr val="dk1"/>
                </a:solidFill>
              </a:rPr>
              <a:t>In alto</a:t>
            </a:r>
            <a:r>
              <a:rPr lang="it-IT" sz="1020">
                <a:solidFill>
                  <a:schemeClr val="dk1"/>
                </a:solidFill>
              </a:rPr>
              <a:t>. </a:t>
            </a:r>
            <a:endParaRPr/>
          </a:p>
          <a:p>
            <a:pPr indent="-171450" lvl="1" marL="62865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20"/>
              <a:buFont typeface="Arial"/>
              <a:buChar char="•"/>
            </a:pPr>
            <a:r>
              <a:rPr lang="it-IT" sz="1020">
                <a:solidFill>
                  <a:schemeClr val="dk1"/>
                </a:solidFill>
              </a:rPr>
              <a:t>Per ridimensionare l’immagine, fare clic su </a:t>
            </a:r>
            <a:r>
              <a:rPr b="1" lang="it-IT" sz="1020">
                <a:solidFill>
                  <a:schemeClr val="dk1"/>
                </a:solidFill>
              </a:rPr>
              <a:t>Dimensioni</a:t>
            </a:r>
            <a:r>
              <a:rPr lang="it-IT" sz="1020">
                <a:solidFill>
                  <a:schemeClr val="dk1"/>
                </a:solidFill>
              </a:rPr>
              <a:t> nel riquadro </a:t>
            </a:r>
            <a:r>
              <a:rPr b="0" lang="it-IT" sz="1020"/>
              <a:t>destro</a:t>
            </a:r>
            <a:r>
              <a:rPr lang="it-IT" sz="1020">
                <a:solidFill>
                  <a:schemeClr val="dk1"/>
                </a:solidFill>
              </a:rPr>
              <a:t>, mentre nel riquadro </a:t>
            </a:r>
            <a:r>
              <a:rPr b="1" lang="it-IT" sz="1020">
                <a:solidFill>
                  <a:schemeClr val="dk1"/>
                </a:solidFill>
              </a:rPr>
              <a:t>Dimensioni</a:t>
            </a:r>
            <a:r>
              <a:rPr lang="it-IT" sz="1020">
                <a:solidFill>
                  <a:schemeClr val="dk1"/>
                </a:solidFill>
              </a:rPr>
              <a:t>, in </a:t>
            </a:r>
            <a:r>
              <a:rPr b="1" lang="it-IT" sz="1020">
                <a:solidFill>
                  <a:schemeClr val="dk1"/>
                </a:solidFill>
              </a:rPr>
              <a:t>Dimensioni e rotazione</a:t>
            </a:r>
            <a:r>
              <a:rPr lang="it-IT" sz="1020">
                <a:solidFill>
                  <a:schemeClr val="dk1"/>
                </a:solidFill>
              </a:rPr>
              <a:t>, immettere i valori nelle caselle </a:t>
            </a:r>
            <a:r>
              <a:rPr b="1" lang="it-IT" sz="1020">
                <a:solidFill>
                  <a:schemeClr val="dk1"/>
                </a:solidFill>
              </a:rPr>
              <a:t>Altezza</a:t>
            </a:r>
            <a:r>
              <a:rPr lang="it-IT" sz="1020">
                <a:solidFill>
                  <a:schemeClr val="dk1"/>
                </a:solidFill>
              </a:rPr>
              <a:t> e </a:t>
            </a:r>
            <a:r>
              <a:rPr b="1" lang="it-IT" sz="1020">
                <a:solidFill>
                  <a:schemeClr val="dk1"/>
                </a:solidFill>
              </a:rPr>
              <a:t>Larghezza</a:t>
            </a:r>
            <a:r>
              <a:rPr lang="it-IT" sz="1020">
                <a:solidFill>
                  <a:schemeClr val="dk1"/>
                </a:solidFill>
              </a:rPr>
              <a:t>.</a:t>
            </a:r>
            <a:r>
              <a:rPr lang="it-IT" sz="1190">
                <a:solidFill>
                  <a:schemeClr val="dk1"/>
                </a:solidFill>
              </a:rPr>
              <a:t> </a:t>
            </a:r>
            <a:endParaRPr/>
          </a:p>
          <a:p>
            <a:pPr indent="-228600" lvl="0" marL="2286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20"/>
              <a:buFont typeface="Calibri"/>
              <a:buAutoNum type="arabicPeriod"/>
            </a:pPr>
            <a:r>
              <a:rPr b="0" i="0" lang="it-IT" sz="1020"/>
              <a:t>Inoltre, nella finestra di dialogo </a:t>
            </a:r>
            <a:r>
              <a:rPr b="1" i="0" lang="it-IT" sz="1020"/>
              <a:t>Formato immagine</a:t>
            </a:r>
            <a:r>
              <a:rPr b="0" i="0" lang="it-IT" sz="1020"/>
              <a:t>, fare clic su </a:t>
            </a:r>
            <a:r>
              <a:rPr b="1" i="0" lang="it-IT" sz="1020"/>
              <a:t>Alone</a:t>
            </a:r>
            <a:r>
              <a:rPr i="0" lang="it-IT" sz="1020"/>
              <a:t> e </a:t>
            </a:r>
            <a:r>
              <a:rPr b="1" i="0" lang="it-IT" sz="1020"/>
              <a:t>Contorni sfumati</a:t>
            </a:r>
            <a:r>
              <a:rPr b="0" i="0" lang="it-IT" sz="1020"/>
              <a:t> nel riquadro </a:t>
            </a:r>
            <a:r>
              <a:rPr b="0" lang="it-IT" sz="1020"/>
              <a:t>destro</a:t>
            </a:r>
            <a:r>
              <a:rPr b="0" i="0" lang="it-IT" sz="1020"/>
              <a:t>, quindi nel riquadro </a:t>
            </a:r>
            <a:r>
              <a:rPr b="1" i="0" lang="it-IT" sz="1020"/>
              <a:t>Alone </a:t>
            </a:r>
            <a:r>
              <a:rPr i="0" lang="it-IT" sz="1020"/>
              <a:t>e</a:t>
            </a:r>
            <a:r>
              <a:rPr b="1" i="0" lang="it-IT" sz="1020"/>
              <a:t> Contorni sfumati</a:t>
            </a:r>
            <a:r>
              <a:rPr b="0" i="0" lang="it-IT" sz="1020"/>
              <a:t>, in </a:t>
            </a:r>
            <a:r>
              <a:rPr b="1" i="0" lang="it-IT" sz="1020"/>
              <a:t>Contorni sfumati</a:t>
            </a:r>
            <a:r>
              <a:rPr b="0" i="0" lang="it-IT" sz="1020"/>
              <a:t>, nella casella </a:t>
            </a:r>
            <a:r>
              <a:rPr b="1" i="0" lang="it-IT" sz="1020"/>
              <a:t>Dimensioni</a:t>
            </a:r>
            <a:r>
              <a:rPr b="0" i="0" lang="it-IT" sz="1020"/>
              <a:t>, immettere </a:t>
            </a:r>
            <a:r>
              <a:rPr b="1" i="0" lang="it-IT" sz="1020"/>
              <a:t>10 punti</a:t>
            </a:r>
            <a:r>
              <a:rPr b="0" i="0" lang="it-IT" sz="1020"/>
              <a:t>. 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020"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2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uoto" type="blank">
  <p:cSld name="BLANK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a titolo" type="title">
  <p:cSld name="TITL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8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3" name="Google Shape;23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olo e contenuto" type="obj">
  <p:cSld name="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9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9" name="Google Shape;29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testazione sezione" type="secHead">
  <p:cSld name="SECTION_HEADER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0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5" name="Google Shape;3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ue contenuti" type="twoObj">
  <p:cSld name="TWO_OBJECT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1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1" name="Google Shape;41;p11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2" name="Google Shape;42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fronto" type="twoTxTwoObj">
  <p:cSld name="TWO_OBJECTS_WITH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2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8" name="Google Shape;48;p12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9" name="Google Shape;49;p12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12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1" name="Google Shape;51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olo titolo" type="titleOnly">
  <p:cSld name="TITLE_ONLY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uto con didascalia" type="objTx">
  <p:cSld name="OBJECT_WITH_CAPTION_TEXT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2" name="Google Shape;62;p14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3" name="Google Shape;63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magine con didascalia" type="picTx">
  <p:cSld name="PICTURE_WITH_CAPTION_TEXT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15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9" name="Google Shape;69;p15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70" name="Google Shape;70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olo e testo verticale" type="vertTx">
  <p:cSld name="VERTICAL_TEXT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16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6" name="Google Shape;76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olo e testo verticale" type="vertTitleAndTx">
  <p:cSld name="VERTICAL_TITLE_AND_VERTICAL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7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2" name="Google Shape;82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9.xml"/><Relationship Id="rId10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0.xml"/><Relationship Id="rId1" Type="http://schemas.openxmlformats.org/officeDocument/2006/relationships/image" Target="../media/image17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9" Type="http://schemas.openxmlformats.org/officeDocument/2006/relationships/slideLayout" Target="../slideLayouts/slideLayout7.xml"/><Relationship Id="rId14" Type="http://schemas.openxmlformats.org/officeDocument/2006/relationships/theme" Target="../theme/theme1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 amt="16000"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-1" y="-4646"/>
            <a:ext cx="9144001" cy="686264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2" name="Google Shape;12;p6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" name="Google Shape;15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9.png"/><Relationship Id="rId4" Type="http://schemas.openxmlformats.org/officeDocument/2006/relationships/image" Target="../media/image7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3.png"/><Relationship Id="rId8" Type="http://schemas.openxmlformats.org/officeDocument/2006/relationships/image" Target="../media/image1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8.png"/><Relationship Id="rId4" Type="http://schemas.openxmlformats.org/officeDocument/2006/relationships/image" Target="../media/image1.png"/><Relationship Id="rId5" Type="http://schemas.openxmlformats.org/officeDocument/2006/relationships/image" Target="../media/image5.png"/><Relationship Id="rId6" Type="http://schemas.openxmlformats.org/officeDocument/2006/relationships/image" Target="../media/image16.png"/><Relationship Id="rId7" Type="http://schemas.openxmlformats.org/officeDocument/2006/relationships/image" Target="../media/image1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jpg"/><Relationship Id="rId4" Type="http://schemas.openxmlformats.org/officeDocument/2006/relationships/image" Target="../media/image9.png"/><Relationship Id="rId5" Type="http://schemas.openxmlformats.org/officeDocument/2006/relationships/image" Target="../media/image6.jpg"/><Relationship Id="rId6" Type="http://schemas.openxmlformats.org/officeDocument/2006/relationships/image" Target="../media/image10.jpg"/><Relationship Id="rId7" Type="http://schemas.openxmlformats.org/officeDocument/2006/relationships/image" Target="../media/image1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Nel blu del mare più blu | Guida Sicilia" id="89" name="Google Shape;8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5515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1840" y="3175574"/>
            <a:ext cx="6624731" cy="536419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ve Graphic - Onde Mare Png, Transparent Png - 640x480(#5843300) - PngFind" id="91" name="Google Shape;91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395410" y="1644298"/>
            <a:ext cx="5191377" cy="173663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2" name="Google Shape;92;p1"/>
          <p:cNvCxnSpPr/>
          <p:nvPr/>
        </p:nvCxnSpPr>
        <p:spPr>
          <a:xfrm>
            <a:off x="4751358" y="2708920"/>
            <a:ext cx="864096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pic>
        <p:nvPicPr>
          <p:cNvPr id="93" name="Google Shape;93;p1"/>
          <p:cNvPicPr preferRelativeResize="0"/>
          <p:nvPr/>
        </p:nvPicPr>
        <p:blipFill rotWithShape="1">
          <a:blip r:embed="rId6">
            <a:alphaModFix amt="70000"/>
          </a:blip>
          <a:srcRect b="0" l="0" r="0" t="0"/>
          <a:stretch/>
        </p:blipFill>
        <p:spPr>
          <a:xfrm>
            <a:off x="7439452" y="-65250"/>
            <a:ext cx="1560401" cy="1560401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"/>
          <p:cNvSpPr txBox="1"/>
          <p:nvPr/>
        </p:nvSpPr>
        <p:spPr>
          <a:xfrm>
            <a:off x="1516225" y="1103624"/>
            <a:ext cx="4608511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it-IT" sz="5400" u="none" cap="none" strike="noStrike">
                <a:solidFill>
                  <a:schemeClr val="dk1"/>
                </a:solidFill>
                <a:latin typeface="Courgette"/>
                <a:ea typeface="Courgette"/>
                <a:cs typeface="Courgette"/>
                <a:sym typeface="Courgette"/>
              </a:rPr>
              <a:t>water to the farms</a:t>
            </a:r>
            <a:endParaRPr/>
          </a:p>
        </p:txBody>
      </p:sp>
      <p:pic>
        <p:nvPicPr>
          <p:cNvPr id="95" name="Google Shape;95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615454" y="1192521"/>
            <a:ext cx="3312367" cy="331236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6" name="Google Shape;96;p1"/>
          <p:cNvCxnSpPr/>
          <p:nvPr/>
        </p:nvCxnSpPr>
        <p:spPr>
          <a:xfrm>
            <a:off x="7292634" y="3893302"/>
            <a:ext cx="0" cy="645096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97" name="Google Shape;97;p1"/>
          <p:cNvSpPr txBox="1"/>
          <p:nvPr/>
        </p:nvSpPr>
        <p:spPr>
          <a:xfrm>
            <a:off x="107504" y="272569"/>
            <a:ext cx="7632848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it-IT" sz="7200">
                <a:solidFill>
                  <a:schemeClr val="dk1"/>
                </a:solidFill>
                <a:latin typeface="Jacques Francois Shadow"/>
                <a:ea typeface="Jacques Francois Shadow"/>
                <a:cs typeface="Jacques Francois Shadow"/>
                <a:sym typeface="Jacques Francois Shadow"/>
              </a:rPr>
              <a:t>SALTY PLANTS</a:t>
            </a:r>
            <a:endParaRPr/>
          </a:p>
        </p:txBody>
      </p:sp>
      <p:pic>
        <p:nvPicPr>
          <p:cNvPr descr="Recuperato il Riciclo dell'acqua, simbolo di Clip art - riciclare scaricare  png - Disegno png trasparente Zona png scaricare." id="98" name="Google Shape;98;p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414670" y="3739430"/>
            <a:ext cx="2587571" cy="27600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9" name="Google Shape;99;p1"/>
          <p:cNvCxnSpPr/>
          <p:nvPr/>
        </p:nvCxnSpPr>
        <p:spPr>
          <a:xfrm rot="10800000">
            <a:off x="3656235" y="5025235"/>
            <a:ext cx="1120046" cy="491997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7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7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6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3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"/>
          <p:cNvSpPr txBox="1"/>
          <p:nvPr/>
        </p:nvSpPr>
        <p:spPr>
          <a:xfrm>
            <a:off x="3870722" y="362368"/>
            <a:ext cx="3343279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4800" u="sng">
                <a:solidFill>
                  <a:schemeClr val="dk1"/>
                </a:solidFill>
                <a:latin typeface="Courgette"/>
                <a:ea typeface="Courgette"/>
                <a:cs typeface="Courgette"/>
                <a:sym typeface="Courgette"/>
              </a:rPr>
              <a:t>Key partners: </a:t>
            </a:r>
            <a:endParaRPr/>
          </a:p>
        </p:txBody>
      </p:sp>
      <p:sp>
        <p:nvSpPr>
          <p:cNvPr id="105" name="Google Shape;105;p2"/>
          <p:cNvSpPr txBox="1"/>
          <p:nvPr/>
        </p:nvSpPr>
        <p:spPr>
          <a:xfrm>
            <a:off x="4082691" y="1262699"/>
            <a:ext cx="4572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it-IT" sz="24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national commission;</a:t>
            </a:r>
            <a:endParaRPr sz="180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</p:txBody>
      </p:sp>
      <p:sp>
        <p:nvSpPr>
          <p:cNvPr id="106" name="Google Shape;106;p2"/>
          <p:cNvSpPr txBox="1"/>
          <p:nvPr/>
        </p:nvSpPr>
        <p:spPr>
          <a:xfrm>
            <a:off x="4055043" y="1672141"/>
            <a:ext cx="45720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it-IT" sz="24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European commission; </a:t>
            </a:r>
            <a:endParaRPr sz="180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</p:txBody>
      </p:sp>
      <p:sp>
        <p:nvSpPr>
          <p:cNvPr id="107" name="Google Shape;107;p2"/>
          <p:cNvSpPr txBox="1"/>
          <p:nvPr/>
        </p:nvSpPr>
        <p:spPr>
          <a:xfrm>
            <a:off x="4082691" y="2073661"/>
            <a:ext cx="4572000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ook Antiqua"/>
              <a:buChar char="-"/>
            </a:pPr>
            <a:r>
              <a:rPr lang="it-IT" sz="24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'Suez' company;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ook Antiqua"/>
              <a:buChar char="-"/>
            </a:pPr>
            <a:r>
              <a:rPr lang="it-IT" sz="24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Trucks.  </a:t>
            </a:r>
            <a:endParaRPr sz="240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</p:txBody>
      </p:sp>
      <p:pic>
        <p:nvPicPr>
          <p:cNvPr id="108" name="Google Shape;108;p2"/>
          <p:cNvPicPr preferRelativeResize="0"/>
          <p:nvPr/>
        </p:nvPicPr>
        <p:blipFill rotWithShape="1">
          <a:blip r:embed="rId3">
            <a:alphaModFix/>
          </a:blip>
          <a:srcRect b="16840" l="9488" r="9487" t="15377"/>
          <a:stretch/>
        </p:blipFill>
        <p:spPr>
          <a:xfrm>
            <a:off x="1691680" y="252125"/>
            <a:ext cx="1968055" cy="5257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0725" y="936832"/>
            <a:ext cx="3881447" cy="799402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"/>
          <p:cNvSpPr txBox="1"/>
          <p:nvPr/>
        </p:nvSpPr>
        <p:spPr>
          <a:xfrm>
            <a:off x="4009338" y="2991835"/>
            <a:ext cx="5040560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4800" u="sng">
                <a:solidFill>
                  <a:schemeClr val="dk1"/>
                </a:solidFill>
                <a:latin typeface="Courgette"/>
                <a:ea typeface="Courgette"/>
                <a:cs typeface="Courgette"/>
                <a:sym typeface="Courgette"/>
              </a:rPr>
              <a:t>Key activities</a:t>
            </a:r>
            <a:r>
              <a:rPr lang="it-IT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/>
          </a:p>
        </p:txBody>
      </p:sp>
      <p:sp>
        <p:nvSpPr>
          <p:cNvPr id="111" name="Google Shape;111;p2"/>
          <p:cNvSpPr txBox="1"/>
          <p:nvPr/>
        </p:nvSpPr>
        <p:spPr>
          <a:xfrm>
            <a:off x="3424611" y="3711493"/>
            <a:ext cx="4572000" cy="11355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20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 creating our marine desalinator that will help our customers to have water for their plants in times of drought. </a:t>
            </a:r>
            <a:endParaRPr sz="180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</p:txBody>
      </p:sp>
      <p:sp>
        <p:nvSpPr>
          <p:cNvPr id="112" name="Google Shape;112;p2"/>
          <p:cNvSpPr txBox="1"/>
          <p:nvPr/>
        </p:nvSpPr>
        <p:spPr>
          <a:xfrm>
            <a:off x="3059314" y="4980666"/>
            <a:ext cx="499700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4800" u="sng">
                <a:solidFill>
                  <a:schemeClr val="dk1"/>
                </a:solidFill>
                <a:latin typeface="Courgette"/>
                <a:ea typeface="Courgette"/>
                <a:cs typeface="Courgette"/>
                <a:sym typeface="Courgette"/>
              </a:rPr>
              <a:t>Customer relationship</a:t>
            </a:r>
            <a:r>
              <a:rPr lang="it-IT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endParaRPr/>
          </a:p>
        </p:txBody>
      </p:sp>
      <p:sp>
        <p:nvSpPr>
          <p:cNvPr id="113" name="Google Shape;113;p2"/>
          <p:cNvSpPr txBox="1"/>
          <p:nvPr/>
        </p:nvSpPr>
        <p:spPr>
          <a:xfrm>
            <a:off x="1941337" y="5688019"/>
            <a:ext cx="7305895" cy="7107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8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a collaborative one as it is not easy to transport water but our customer will be pleased to see his plants grow during a dry period. </a:t>
            </a:r>
            <a:endParaRPr sz="160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</p:txBody>
      </p:sp>
      <p:pic>
        <p:nvPicPr>
          <p:cNvPr id="114" name="Google Shape;114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4429" y="2257924"/>
            <a:ext cx="2351637" cy="15649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75188" y="3429000"/>
            <a:ext cx="2957060" cy="29625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2"/>
          <p:cNvPicPr preferRelativeResize="0"/>
          <p:nvPr/>
        </p:nvPicPr>
        <p:blipFill rotWithShape="1">
          <a:blip r:embed="rId7">
            <a:alphaModFix amt="70000"/>
          </a:blip>
          <a:srcRect b="0" l="0" r="0" t="0"/>
          <a:stretch/>
        </p:blipFill>
        <p:spPr>
          <a:xfrm>
            <a:off x="7740352" y="-171400"/>
            <a:ext cx="1560400" cy="1560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3400">
        <p14:reveal dir="l"/>
      </p:transition>
    </mc:Choice>
    <mc:Fallback>
      <p:transition spd="med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3"/>
          <p:cNvSpPr txBox="1"/>
          <p:nvPr/>
        </p:nvSpPr>
        <p:spPr>
          <a:xfrm>
            <a:off x="4131874" y="217764"/>
            <a:ext cx="4572000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4800" u="sng">
                <a:solidFill>
                  <a:schemeClr val="dk1"/>
                </a:solidFill>
                <a:latin typeface="Courgette"/>
                <a:ea typeface="Courgette"/>
                <a:cs typeface="Courgette"/>
                <a:sym typeface="Courgette"/>
              </a:rPr>
              <a:t>Value propositions: </a:t>
            </a:r>
            <a:endParaRPr/>
          </a:p>
        </p:txBody>
      </p:sp>
      <p:sp>
        <p:nvSpPr>
          <p:cNvPr id="122" name="Google Shape;122;p3"/>
          <p:cNvSpPr txBox="1"/>
          <p:nvPr/>
        </p:nvSpPr>
        <p:spPr>
          <a:xfrm>
            <a:off x="3347864" y="959159"/>
            <a:ext cx="5040560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Book Antiqua"/>
              <a:buChar char="-"/>
            </a:pPr>
            <a:r>
              <a:rPr lang="it-IT" sz="18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provides water to the agricultural industry;</a:t>
            </a:r>
            <a:endParaRPr/>
          </a:p>
          <a:p>
            <a:pPr indent="-285750" lvl="0" marL="28575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Book Antiqua"/>
              <a:buChar char="-"/>
            </a:pPr>
            <a:r>
              <a:rPr lang="it-IT" sz="18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 water quality is safe;</a:t>
            </a:r>
            <a:endParaRPr/>
          </a:p>
          <a:p>
            <a:pPr indent="-285750" lvl="0" marL="28575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Book Antiqua"/>
              <a:buChar char="-"/>
            </a:pPr>
            <a:r>
              <a:rPr lang="it-IT" sz="18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 guranted source of water;</a:t>
            </a:r>
            <a:endParaRPr/>
          </a:p>
          <a:p>
            <a:pPr indent="-285750" lvl="0" marL="28575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Book Antiqua"/>
              <a:buChar char="-"/>
            </a:pPr>
            <a:r>
              <a:rPr lang="it-IT" sz="18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 unlimited water for plants; </a:t>
            </a:r>
            <a:endParaRPr/>
          </a:p>
          <a:p>
            <a:pPr indent="-285750" lvl="0" marL="28575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Book Antiqua"/>
              <a:buChar char="-"/>
            </a:pPr>
            <a:r>
              <a:rPr lang="it-IT" sz="18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 less bacteria;</a:t>
            </a:r>
            <a:endParaRPr sz="180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  <a:p>
            <a:pPr indent="-285750" lvl="0" marL="28575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Book Antiqua"/>
              <a:buChar char="-"/>
            </a:pPr>
            <a:r>
              <a:rPr lang="it-IT" sz="18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 filtered water.</a:t>
            </a:r>
            <a:endParaRPr sz="180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</p:txBody>
      </p:sp>
      <p:sp>
        <p:nvSpPr>
          <p:cNvPr id="123" name="Google Shape;123;p3"/>
          <p:cNvSpPr txBox="1"/>
          <p:nvPr/>
        </p:nvSpPr>
        <p:spPr>
          <a:xfrm>
            <a:off x="4123073" y="2619988"/>
            <a:ext cx="471601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4800" u="sng">
                <a:solidFill>
                  <a:schemeClr val="dk1"/>
                </a:solidFill>
                <a:latin typeface="Courgette"/>
                <a:ea typeface="Courgette"/>
                <a:cs typeface="Courgette"/>
                <a:sym typeface="Courgette"/>
              </a:rPr>
              <a:t>Key resources:</a:t>
            </a:r>
            <a:endParaRPr sz="1800" u="sng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3"/>
          <p:cNvSpPr txBox="1"/>
          <p:nvPr/>
        </p:nvSpPr>
        <p:spPr>
          <a:xfrm>
            <a:off x="3682192" y="3267353"/>
            <a:ext cx="4572000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8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-    Basic monetary funding; </a:t>
            </a:r>
            <a:endParaRPr/>
          </a:p>
          <a:p>
            <a:pPr indent="-285750" lvl="0" marL="28575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Book Antiqua"/>
              <a:buChar char="-"/>
            </a:pPr>
            <a:r>
              <a:rPr lang="it-IT" sz="18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Permission to build from the government; </a:t>
            </a:r>
            <a:endParaRPr sz="180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  <a:p>
            <a:pPr indent="-285750" lvl="0" marL="28575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Book Antiqua"/>
              <a:buChar char="-"/>
            </a:pPr>
            <a:r>
              <a:rPr lang="it-IT" sz="18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Machinery for pumping and filtering sea water;</a:t>
            </a:r>
            <a:endParaRPr sz="180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  <a:p>
            <a:pPr indent="-285750" lvl="0" marL="28575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Book Antiqua"/>
              <a:buChar char="-"/>
            </a:pPr>
            <a:r>
              <a:rPr lang="it-IT" sz="18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Moving water with trucks;</a:t>
            </a:r>
            <a:endParaRPr sz="180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</p:txBody>
      </p:sp>
      <p:sp>
        <p:nvSpPr>
          <p:cNvPr id="125" name="Google Shape;125;p3"/>
          <p:cNvSpPr txBox="1"/>
          <p:nvPr/>
        </p:nvSpPr>
        <p:spPr>
          <a:xfrm>
            <a:off x="3974641" y="4869160"/>
            <a:ext cx="4572000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it-IT" sz="4800" u="sng">
                <a:solidFill>
                  <a:schemeClr val="dk1"/>
                </a:solidFill>
                <a:latin typeface="Courgette"/>
                <a:ea typeface="Courgette"/>
                <a:cs typeface="Courgette"/>
                <a:sym typeface="Courgette"/>
              </a:rPr>
              <a:t> </a:t>
            </a:r>
            <a:r>
              <a:rPr i="1" lang="it-IT" sz="4800" u="sng">
                <a:solidFill>
                  <a:schemeClr val="dk1"/>
                </a:solidFill>
                <a:latin typeface="Courgette"/>
                <a:ea typeface="Courgette"/>
                <a:cs typeface="Courgette"/>
                <a:sym typeface="Courgette"/>
              </a:rPr>
              <a:t>Customer segments:</a:t>
            </a:r>
            <a:r>
              <a:rPr lang="it-IT" sz="4800">
                <a:solidFill>
                  <a:schemeClr val="dk1"/>
                </a:solidFill>
                <a:latin typeface="Courgette"/>
                <a:ea typeface="Courgette"/>
                <a:cs typeface="Courgette"/>
                <a:sym typeface="Courgette"/>
              </a:rPr>
              <a:t> </a:t>
            </a:r>
            <a:endParaRPr sz="4800">
              <a:solidFill>
                <a:schemeClr val="dk1"/>
              </a:solidFill>
              <a:latin typeface="Courgette"/>
              <a:ea typeface="Courgette"/>
              <a:cs typeface="Courgette"/>
              <a:sym typeface="Courgette"/>
            </a:endParaRPr>
          </a:p>
        </p:txBody>
      </p:sp>
      <p:sp>
        <p:nvSpPr>
          <p:cNvPr id="126" name="Google Shape;126;p3"/>
          <p:cNvSpPr txBox="1"/>
          <p:nvPr/>
        </p:nvSpPr>
        <p:spPr>
          <a:xfrm>
            <a:off x="3816424" y="5577517"/>
            <a:ext cx="4572000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8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Our solution is to turn salt water into drinking water. The oceans and seas is  not drinkable, but with the marine desalinator it will be. </a:t>
            </a:r>
            <a:endParaRPr sz="180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</p:txBody>
      </p:sp>
      <p:pic>
        <p:nvPicPr>
          <p:cNvPr id="127" name="Google Shape;127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99128" y="1138961"/>
            <a:ext cx="2262623" cy="3428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89588">
            <a:off x="392707" y="4434963"/>
            <a:ext cx="3585255" cy="21118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3"/>
          <p:cNvPicPr preferRelativeResize="0"/>
          <p:nvPr/>
        </p:nvPicPr>
        <p:blipFill rotWithShape="1">
          <a:blip r:embed="rId5">
            <a:alphaModFix amt="70000"/>
          </a:blip>
          <a:srcRect b="0" l="0" r="0" t="0"/>
          <a:stretch/>
        </p:blipFill>
        <p:spPr>
          <a:xfrm>
            <a:off x="7740352" y="-171400"/>
            <a:ext cx="1560400" cy="1560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3400">
        <p14:reveal dir="l"/>
      </p:transition>
    </mc:Choice>
    <mc:Fallback>
      <p:transition spd="med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4"/>
          <p:cNvSpPr txBox="1"/>
          <p:nvPr/>
        </p:nvSpPr>
        <p:spPr>
          <a:xfrm>
            <a:off x="4900151" y="310405"/>
            <a:ext cx="410445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4800" u="sng">
                <a:solidFill>
                  <a:schemeClr val="dk1"/>
                </a:solidFill>
                <a:latin typeface="Courgette"/>
                <a:ea typeface="Courgette"/>
                <a:cs typeface="Courgette"/>
                <a:sym typeface="Courgette"/>
              </a:rPr>
              <a:t>Channels:</a:t>
            </a:r>
            <a:endParaRPr/>
          </a:p>
        </p:txBody>
      </p:sp>
      <p:sp>
        <p:nvSpPr>
          <p:cNvPr id="135" name="Google Shape;135;p4"/>
          <p:cNvSpPr txBox="1"/>
          <p:nvPr/>
        </p:nvSpPr>
        <p:spPr>
          <a:xfrm>
            <a:off x="3122712" y="1119024"/>
            <a:ext cx="5886400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8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internet sites, television promotions, newspapers, public leaflets, Instagram, Facebook, Television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8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and we are trying to reach right now by intriguing them with our idea and trying to help them.</a:t>
            </a:r>
            <a:endParaRPr/>
          </a:p>
        </p:txBody>
      </p:sp>
      <p:sp>
        <p:nvSpPr>
          <p:cNvPr id="136" name="Google Shape;136;p4"/>
          <p:cNvSpPr txBox="1"/>
          <p:nvPr/>
        </p:nvSpPr>
        <p:spPr>
          <a:xfrm>
            <a:off x="3923928" y="2186223"/>
            <a:ext cx="4572000" cy="20089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it-IT" sz="4800" u="sng">
                <a:solidFill>
                  <a:schemeClr val="dk1"/>
                </a:solidFill>
                <a:latin typeface="Courgette"/>
                <a:ea typeface="Courgette"/>
                <a:cs typeface="Courgette"/>
                <a:sym typeface="Courgette"/>
              </a:rPr>
              <a:t>Cost structure:</a:t>
            </a:r>
            <a:endParaRPr/>
          </a:p>
          <a:p>
            <a:pPr indent="0" lvl="0" marL="0" marR="0" rtl="0" algn="ctr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it-IT" sz="18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 most important costs: the suez company, the payment of the trucks, a network to get water to the farmers. </a:t>
            </a:r>
            <a:endParaRPr/>
          </a:p>
        </p:txBody>
      </p:sp>
      <p:sp>
        <p:nvSpPr>
          <p:cNvPr id="137" name="Google Shape;137;p4"/>
          <p:cNvSpPr txBox="1"/>
          <p:nvPr/>
        </p:nvSpPr>
        <p:spPr>
          <a:xfrm>
            <a:off x="3779912" y="4162500"/>
            <a:ext cx="4572000" cy="18787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it-IT" sz="4800" u="sng">
                <a:solidFill>
                  <a:schemeClr val="dk1"/>
                </a:solidFill>
                <a:latin typeface="Courgette"/>
                <a:ea typeface="Courgette"/>
                <a:cs typeface="Courgette"/>
                <a:sym typeface="Courgette"/>
              </a:rPr>
              <a:t>Revenue streams: </a:t>
            </a:r>
            <a:r>
              <a:rPr lang="it-IT" sz="1800">
                <a:solidFill>
                  <a:schemeClr val="dk1"/>
                </a:solidFill>
                <a:latin typeface="Book Antiqua"/>
                <a:ea typeface="Book Antiqua"/>
                <a:cs typeface="Book Antiqua"/>
                <a:sym typeface="Book Antiqua"/>
              </a:rPr>
              <a:t>customers will pay for the water they wish to have on their farms and every purchase is important to keep the company going.</a:t>
            </a:r>
            <a:endParaRPr sz="1600">
              <a:solidFill>
                <a:schemeClr val="dk1"/>
              </a:solidFill>
              <a:latin typeface="Book Antiqua"/>
              <a:ea typeface="Book Antiqua"/>
              <a:cs typeface="Book Antiqua"/>
              <a:sym typeface="Book Antiqua"/>
            </a:endParaRPr>
          </a:p>
        </p:txBody>
      </p:sp>
      <p:pic>
        <p:nvPicPr>
          <p:cNvPr descr="Risultati immagini per INSTAGRAM" id="138" name="Google Shape;138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1520" y="310405"/>
            <a:ext cx="1268760" cy="126876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acebook – prijava ili registracija" id="139" name="Google Shape;139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16893" y="246617"/>
            <a:ext cx="1534419" cy="153441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7 New and Emerging Payment Methods You Need to Know" id="140" name="Google Shape;140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76377" y="2060848"/>
            <a:ext cx="2894641" cy="168251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igher Profit Or Greater Revenue? | StartUs Magazine" id="141" name="Google Shape;141;p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44145" y="4023170"/>
            <a:ext cx="3066599" cy="2207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4"/>
          <p:cNvPicPr preferRelativeResize="0"/>
          <p:nvPr/>
        </p:nvPicPr>
        <p:blipFill rotWithShape="1">
          <a:blip r:embed="rId7">
            <a:alphaModFix amt="70000"/>
          </a:blip>
          <a:srcRect b="0" l="0" r="0" t="0"/>
          <a:stretch/>
        </p:blipFill>
        <p:spPr>
          <a:xfrm>
            <a:off x="7740352" y="-171400"/>
            <a:ext cx="1560400" cy="1560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3400">
        <p14:reveal dir="l"/>
      </p:transition>
    </mc:Choice>
    <mc:Fallback>
      <p:transition spd="med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5"/>
          <p:cNvSpPr txBox="1"/>
          <p:nvPr/>
        </p:nvSpPr>
        <p:spPr>
          <a:xfrm>
            <a:off x="2724944" y="2852936"/>
            <a:ext cx="6419056" cy="41549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8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Thank you for watching </a:t>
            </a:r>
            <a:endParaRPr/>
          </a:p>
        </p:txBody>
      </p:sp>
      <p:sp>
        <p:nvSpPr>
          <p:cNvPr id="148" name="Google Shape;148;p5"/>
          <p:cNvSpPr/>
          <p:nvPr/>
        </p:nvSpPr>
        <p:spPr>
          <a:xfrm>
            <a:off x="5868144" y="1124744"/>
            <a:ext cx="1512168" cy="1512168"/>
          </a:xfrm>
          <a:prstGeom prst="smileyFace">
            <a:avLst>
              <a:gd fmla="val 4653" name="adj"/>
            </a:avLst>
          </a:prstGeom>
          <a:solidFill>
            <a:srgbClr val="FABF8E"/>
          </a:solidFill>
          <a:ln cap="flat" cmpd="sng" w="254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9" name="Google Shape;149;p5"/>
          <p:cNvPicPr preferRelativeResize="0"/>
          <p:nvPr/>
        </p:nvPicPr>
        <p:blipFill rotWithShape="1">
          <a:blip r:embed="rId3">
            <a:alphaModFix amt="70000"/>
          </a:blip>
          <a:srcRect b="0" l="0" r="0" t="0"/>
          <a:stretch/>
        </p:blipFill>
        <p:spPr>
          <a:xfrm>
            <a:off x="7740352" y="-171400"/>
            <a:ext cx="1560400" cy="1560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3400">
        <p14:reveal dir="l"/>
      </p:transition>
    </mc:Choice>
    <mc:Fallback>
      <p:transition spd="med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Tema di 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ema di 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2022-09-29T15:12:35Z</dcterms:created>
  <dc:creator>ilaria valenti</dc:creator>
</cp:coreProperties>
</file>