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zione predefinita" id="{ABF46B89-AB90-496E-BBEE-7427159412E7}">
          <p14:sldIdLst>
            <p14:sldId id="256"/>
          </p14:sldIdLst>
        </p14:section>
        <p14:section name="Sezione senza titolo" id="{C6A91421-DFA2-4B43-9A28-AF548D24C131}">
          <p14:sldIdLst>
            <p14:sldId id="257"/>
            <p14:sldId id="258"/>
            <p14:sldId id="2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D8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53" d="100"/>
          <a:sy n="53" d="100"/>
        </p:scale>
        <p:origin x="1838" y="7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="0" baseline="0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spc="3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8BB37-67E1-420F-B488-3DE93FA3DF1F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8EC8D-9508-4A2C-8FBC-4C089BA52EE5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 spc="3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A1C89-C29A-4D79-B5A1-1F424905E9A1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CC248-0691-4AB1-BB8B-882D656FF160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21606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54B09-E178-460F-B46D-023FA9745608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62E06-21B3-4A3D-A6C8-F0DFEB8AB04D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7CC01-41FD-4607-B8B1-976991065B2D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1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740A7-C153-476A-BA27-5BE657EA7C21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1">
                <a:solidFill>
                  <a:srgbClr val="FFFFFF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6C2EC-F3EA-4AFE-88D7-51A6BBFDBA8B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96382-B15D-466F-9E7D-0603461872B7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672AE-FC7B-40BA-8844-0693A2434617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262393"/>
            <a:ext cx="9692640" cy="1428929"/>
          </a:xfrm>
          <a:prstGeom prst="rect">
            <a:avLst/>
          </a:prstGeom>
        </p:spPr>
        <p:txBody>
          <a:bodyPr vert="horz" lIns="91440" tIns="27432" rIns="91440" bIns="45720" rtlCol="0" anchor="b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fld id="{BF2EAB5F-78EB-45CA-9E26-D1BAA0AA6EEC}" type="datetimeFigureOut">
              <a:rPr lang="en-US" dirty="0"/>
              <a:t>9/29/2022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 spc="-5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2000" kern="1200" spc="1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4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192001" cy="6871591"/>
          </a:xfrm>
          <a:prstGeom prst="rect">
            <a:avLst/>
          </a:prstGeom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0" y="4826235"/>
            <a:ext cx="9418320" cy="1292469"/>
          </a:xfrm>
        </p:spPr>
        <p:txBody>
          <a:bodyPr>
            <a:noAutofit/>
          </a:bodyPr>
          <a:lstStyle/>
          <a:p>
            <a:r>
              <a:rPr lang="it-IT" sz="13800" dirty="0" smtClean="0">
                <a:latin typeface="Arial Black" panose="020B0A04020102020204" pitchFamily="34" charset="0"/>
              </a:rPr>
              <a:t>RUSH</a:t>
            </a:r>
            <a:br>
              <a:rPr lang="it-IT" sz="13800" dirty="0" smtClean="0">
                <a:latin typeface="Arial Black" panose="020B0A04020102020204" pitchFamily="34" charset="0"/>
              </a:rPr>
            </a:br>
            <a:r>
              <a:rPr lang="it-IT" sz="13800" dirty="0" smtClean="0">
                <a:latin typeface="Arial Black" panose="020B0A04020102020204" pitchFamily="34" charset="0"/>
              </a:rPr>
              <a:t>AND</a:t>
            </a:r>
            <a:br>
              <a:rPr lang="it-IT" sz="13800" dirty="0" smtClean="0">
                <a:latin typeface="Arial Black" panose="020B0A04020102020204" pitchFamily="34" charset="0"/>
              </a:rPr>
            </a:br>
            <a:r>
              <a:rPr lang="it-IT" sz="13800" dirty="0" smtClean="0">
                <a:latin typeface="Arial Black" panose="020B0A04020102020204" pitchFamily="34" charset="0"/>
              </a:rPr>
              <a:t>GET</a:t>
            </a:r>
            <a:endParaRPr lang="it-IT" sz="13800" dirty="0">
              <a:latin typeface="Arial Black" panose="020B0A04020102020204" pitchFamily="34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15613" y="5818087"/>
            <a:ext cx="70524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atin typeface="Baskerville Old Face" panose="02020602080505020303" pitchFamily="18" charset="0"/>
              </a:rPr>
              <a:t>The </a:t>
            </a:r>
            <a:r>
              <a:rPr lang="it-IT" sz="4000" dirty="0" err="1" smtClean="0">
                <a:latin typeface="Baskerville Old Face" panose="02020602080505020303" pitchFamily="18" charset="0"/>
              </a:rPr>
              <a:t>cup</a:t>
            </a:r>
            <a:r>
              <a:rPr lang="it-IT" sz="4000" dirty="0" smtClean="0">
                <a:latin typeface="Baskerville Old Face" panose="02020602080505020303" pitchFamily="18" charset="0"/>
              </a:rPr>
              <a:t> </a:t>
            </a:r>
            <a:r>
              <a:rPr lang="it-IT" sz="4000" dirty="0" err="1" smtClean="0">
                <a:latin typeface="Baskerville Old Face" panose="02020602080505020303" pitchFamily="18" charset="0"/>
              </a:rPr>
              <a:t>that</a:t>
            </a:r>
            <a:r>
              <a:rPr lang="it-IT" sz="4000" dirty="0" smtClean="0">
                <a:latin typeface="Baskerville Old Face" panose="02020602080505020303" pitchFamily="18" charset="0"/>
              </a:rPr>
              <a:t> </a:t>
            </a:r>
            <a:r>
              <a:rPr lang="it-IT" sz="4000" dirty="0" err="1" smtClean="0">
                <a:latin typeface="Baskerville Old Face" panose="02020602080505020303" pitchFamily="18" charset="0"/>
              </a:rPr>
              <a:t>will</a:t>
            </a:r>
            <a:r>
              <a:rPr lang="it-IT" sz="4000" dirty="0" smtClean="0">
                <a:latin typeface="Baskerville Old Face" panose="02020602080505020303" pitchFamily="18" charset="0"/>
              </a:rPr>
              <a:t> </a:t>
            </a:r>
            <a:r>
              <a:rPr lang="it-IT" sz="4000" dirty="0" err="1" smtClean="0">
                <a:latin typeface="Baskerville Old Face" panose="02020602080505020303" pitchFamily="18" charset="0"/>
              </a:rPr>
              <a:t>make</a:t>
            </a:r>
            <a:r>
              <a:rPr lang="it-IT" sz="4000" dirty="0" smtClean="0">
                <a:latin typeface="Baskerville Old Face" panose="02020602080505020303" pitchFamily="18" charset="0"/>
              </a:rPr>
              <a:t> </a:t>
            </a:r>
            <a:r>
              <a:rPr lang="it-IT" sz="4000" dirty="0" err="1" smtClean="0">
                <a:latin typeface="Baskerville Old Face" panose="02020602080505020303" pitchFamily="18" charset="0"/>
              </a:rPr>
              <a:t>you</a:t>
            </a:r>
            <a:r>
              <a:rPr lang="it-IT" sz="4000" dirty="0" smtClean="0">
                <a:latin typeface="Baskerville Old Face" panose="02020602080505020303" pitchFamily="18" charset="0"/>
              </a:rPr>
              <a:t> </a:t>
            </a:r>
            <a:r>
              <a:rPr lang="it-IT" sz="4000" dirty="0" err="1" smtClean="0">
                <a:latin typeface="Baskerville Old Face" panose="02020602080505020303" pitchFamily="18" charset="0"/>
              </a:rPr>
              <a:t>write</a:t>
            </a:r>
            <a:endParaRPr lang="it-IT" sz="4000" dirty="0">
              <a:latin typeface="Baskerville Old Face" panose="02020602080505020303" pitchFamily="18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889" y="839021"/>
            <a:ext cx="1739298" cy="1591273"/>
          </a:xfrm>
          <a:prstGeom prst="rect">
            <a:avLst/>
          </a:prstGeom>
        </p:spPr>
      </p:pic>
      <p:cxnSp>
        <p:nvCxnSpPr>
          <p:cNvPr id="10" name="Connettore 2 9"/>
          <p:cNvCxnSpPr/>
          <p:nvPr/>
        </p:nvCxnSpPr>
        <p:spPr>
          <a:xfrm>
            <a:off x="8156028" y="1617481"/>
            <a:ext cx="83031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magin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320" y="839021"/>
            <a:ext cx="1739462" cy="1739462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3568" y1="45200" x2="43568" y2="45200"/>
                        <a14:foregroundMark x1="43568" y1="45200" x2="44398" y2="54000"/>
                        <a14:foregroundMark x1="39419" y1="44400" x2="49170" y2="55800"/>
                        <a14:foregroundMark x1="39212" y1="55600" x2="35685" y2="40800"/>
                        <a14:foregroundMark x1="40871" y1="41600" x2="49585" y2="45800"/>
                        <a14:foregroundMark x1="39419" y1="56000" x2="47718" y2="55800"/>
                        <a14:foregroundMark x1="60166" y1="57200" x2="59544" y2="41000"/>
                        <a14:foregroundMark x1="64315" y1="42600" x2="65353" y2="53800"/>
                        <a14:foregroundMark x1="54979" y1="47000" x2="63900" y2="55600"/>
                        <a14:foregroundMark x1="47303" y1="69800" x2="58506" y2="70000"/>
                        <a14:foregroundMark x1="55394" y1="71400" x2="42531" y2="674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53292" y="2488731"/>
            <a:ext cx="2901899" cy="3010268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19690" y="2892254"/>
            <a:ext cx="3116615" cy="366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76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787"/>
            <a:ext cx="12193057" cy="6870787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105508" y="163691"/>
            <a:ext cx="4043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KEY </a:t>
            </a:r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PARTNERS: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05508" y="686911"/>
            <a:ext cx="49676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Schools in </a:t>
            </a:r>
            <a:r>
              <a:rPr lang="it-IT" sz="2400" dirty="0" err="1" smtClean="0">
                <a:solidFill>
                  <a:schemeClr val="bg1"/>
                </a:solidFill>
              </a:rPr>
              <a:t>our</a:t>
            </a:r>
            <a:r>
              <a:rPr lang="it-IT" sz="2400" dirty="0" smtClean="0">
                <a:solidFill>
                  <a:schemeClr val="bg1"/>
                </a:solidFill>
              </a:rPr>
              <a:t> city;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Companies </a:t>
            </a:r>
            <a:r>
              <a:rPr lang="it-IT" sz="2400" dirty="0" err="1" smtClean="0">
                <a:solidFill>
                  <a:schemeClr val="bg1"/>
                </a:solidFill>
              </a:rPr>
              <a:t>that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recycle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plastic</a:t>
            </a:r>
            <a:r>
              <a:rPr lang="it-IT" sz="2400" dirty="0" smtClean="0">
                <a:solidFill>
                  <a:schemeClr val="bg1"/>
                </a:solidFill>
              </a:rPr>
              <a:t>.</a:t>
            </a:r>
            <a:endParaRPr lang="it-IT" sz="2400" dirty="0">
              <a:solidFill>
                <a:schemeClr val="bg1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8231536" y="2690063"/>
            <a:ext cx="3685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KEY </a:t>
            </a:r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ACTIVITIES: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7559510" y="3213283"/>
            <a:ext cx="46335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Recycling</a:t>
            </a:r>
            <a:r>
              <a:rPr lang="it-IT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Teaching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people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how</a:t>
            </a:r>
            <a:r>
              <a:rPr lang="it-IT" sz="2400" dirty="0" smtClean="0">
                <a:solidFill>
                  <a:schemeClr val="bg1"/>
                </a:solidFill>
              </a:rPr>
              <a:t> to </a:t>
            </a:r>
            <a:r>
              <a:rPr lang="it-IT" sz="2400" dirty="0" err="1" smtClean="0">
                <a:solidFill>
                  <a:schemeClr val="bg1"/>
                </a:solidFill>
              </a:rPr>
              <a:t>recycle</a:t>
            </a:r>
            <a:r>
              <a:rPr lang="it-IT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Giving</a:t>
            </a:r>
            <a:r>
              <a:rPr lang="it-IT" sz="2400" dirty="0" smtClean="0">
                <a:solidFill>
                  <a:schemeClr val="bg1"/>
                </a:solidFill>
              </a:rPr>
              <a:t> a </a:t>
            </a:r>
            <a:r>
              <a:rPr lang="it-IT" sz="2400" dirty="0" err="1" smtClean="0">
                <a:solidFill>
                  <a:schemeClr val="bg1"/>
                </a:solidFill>
              </a:rPr>
              <a:t>second</a:t>
            </a:r>
            <a:r>
              <a:rPr lang="it-IT" sz="2400" dirty="0" smtClean="0">
                <a:solidFill>
                  <a:schemeClr val="bg1"/>
                </a:solidFill>
              </a:rPr>
              <a:t> life to </a:t>
            </a:r>
            <a:r>
              <a:rPr lang="it-IT" sz="2400" dirty="0" err="1" smtClean="0">
                <a:solidFill>
                  <a:schemeClr val="bg1"/>
                </a:solidFill>
              </a:rPr>
              <a:t>plastic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objects</a:t>
            </a:r>
            <a:r>
              <a:rPr lang="it-IT" sz="2400" dirty="0" smtClean="0">
                <a:solidFill>
                  <a:schemeClr val="bg1"/>
                </a:solidFill>
              </a:rPr>
              <a:t>.</a:t>
            </a:r>
            <a:endParaRPr lang="it-IT" sz="2400" dirty="0">
              <a:solidFill>
                <a:schemeClr val="bg1"/>
              </a:solidFill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105508" y="5264224"/>
            <a:ext cx="3929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KEY </a:t>
            </a:r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RESOURCES: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105508" y="5694851"/>
            <a:ext cx="4167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Plastic </a:t>
            </a:r>
            <a:r>
              <a:rPr lang="it-IT" sz="2400" dirty="0" err="1" smtClean="0">
                <a:solidFill>
                  <a:schemeClr val="bg1"/>
                </a:solidFill>
              </a:rPr>
              <a:t>cups</a:t>
            </a:r>
            <a:endParaRPr lang="it-IT" sz="2400" dirty="0">
              <a:solidFill>
                <a:schemeClr val="bg1"/>
              </a:solidFill>
            </a:endParaRPr>
          </a:p>
        </p:txBody>
      </p:sp>
      <p:pic>
        <p:nvPicPr>
          <p:cNvPr id="1028" name="Picture 4" descr="Nuovi spazi e laboratori didattici per gli alunni del liceo scientifico  Ferm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533" y="131129"/>
            <a:ext cx="3070745" cy="233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'organizzazione antropica*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6591" y="434895"/>
            <a:ext cx="3055747" cy="172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Dal rifiuto al nuovo: ecco come funziona il processo di riciclo della  spazzatura - RE.VETR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034" name="Picture 10" descr="Dal rifiuto al nuovo: ecco come funziona il processo di riciclo della  spazzatura - RE.VETR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145084"/>
            <a:ext cx="2797399" cy="264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5621" y="2658046"/>
            <a:ext cx="2745123" cy="2058842"/>
          </a:xfrm>
          <a:prstGeom prst="rect">
            <a:avLst/>
          </a:prstGeom>
        </p:spPr>
      </p:pic>
      <p:pic>
        <p:nvPicPr>
          <p:cNvPr id="1036" name="Picture 12" descr="Amazon.com: 12 oz disposable plastic party cups (Red, 100) : Health &amp;  Househol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020" y="4985924"/>
            <a:ext cx="1059949" cy="141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12786" y="4915081"/>
            <a:ext cx="1168149" cy="1559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697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magin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591"/>
            <a:ext cx="12192001" cy="6871591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18843" y="188966"/>
            <a:ext cx="5365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VALUE </a:t>
            </a:r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PROPOSITION: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218843" y="664279"/>
            <a:ext cx="480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Informing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people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about</a:t>
            </a:r>
            <a:r>
              <a:rPr lang="it-IT" sz="2400" dirty="0" smtClean="0">
                <a:solidFill>
                  <a:schemeClr val="bg1"/>
                </a:solidFill>
              </a:rPr>
              <a:t> the </a:t>
            </a:r>
            <a:r>
              <a:rPr lang="it-IT" sz="2400" dirty="0" err="1" smtClean="0">
                <a:solidFill>
                  <a:schemeClr val="bg1"/>
                </a:solidFill>
              </a:rPr>
              <a:t>importance</a:t>
            </a:r>
            <a:r>
              <a:rPr lang="it-IT" sz="2400" dirty="0" smtClean="0">
                <a:solidFill>
                  <a:schemeClr val="bg1"/>
                </a:solidFill>
              </a:rPr>
              <a:t> of </a:t>
            </a:r>
            <a:r>
              <a:rPr lang="it-IT" sz="2400" dirty="0" err="1" smtClean="0">
                <a:solidFill>
                  <a:schemeClr val="bg1"/>
                </a:solidFill>
              </a:rPr>
              <a:t>recycling</a:t>
            </a:r>
            <a:r>
              <a:rPr lang="it-IT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Rewarding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people</a:t>
            </a:r>
            <a:r>
              <a:rPr lang="it-IT" sz="2400" dirty="0" smtClean="0">
                <a:solidFill>
                  <a:schemeClr val="bg1"/>
                </a:solidFill>
              </a:rPr>
              <a:t> for </a:t>
            </a:r>
            <a:r>
              <a:rPr lang="it-IT" sz="2400" dirty="0" err="1" smtClean="0">
                <a:solidFill>
                  <a:schemeClr val="bg1"/>
                </a:solidFill>
              </a:rPr>
              <a:t>their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good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actions</a:t>
            </a:r>
            <a:r>
              <a:rPr lang="it-IT" sz="2400" dirty="0">
                <a:solidFill>
                  <a:schemeClr val="bg1"/>
                </a:solidFill>
              </a:rPr>
              <a:t>.</a:t>
            </a:r>
            <a:endParaRPr lang="it-IT" sz="2400" dirty="0" smtClean="0">
              <a:solidFill>
                <a:schemeClr val="bg1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6580291" y="188966"/>
            <a:ext cx="4860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REVENUE </a:t>
            </a:r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STREAMS: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asellaDiTesto 12"/>
          <p:cNvSpPr txBox="1"/>
          <p:nvPr/>
        </p:nvSpPr>
        <p:spPr>
          <a:xfrm>
            <a:off x="6733424" y="712186"/>
            <a:ext cx="4888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Recycled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useful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products</a:t>
            </a:r>
            <a:r>
              <a:rPr lang="it-IT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Materials</a:t>
            </a:r>
            <a:r>
              <a:rPr lang="it-IT" sz="2400" dirty="0" smtClean="0">
                <a:solidFill>
                  <a:schemeClr val="bg1"/>
                </a:solidFill>
              </a:rPr>
              <a:t> for the </a:t>
            </a:r>
            <a:r>
              <a:rPr lang="it-IT" sz="2400" dirty="0" err="1" smtClean="0">
                <a:solidFill>
                  <a:schemeClr val="bg1"/>
                </a:solidFill>
              </a:rPr>
              <a:t>school</a:t>
            </a:r>
            <a:r>
              <a:rPr lang="it-IT" sz="2400" dirty="0" smtClean="0">
                <a:solidFill>
                  <a:schemeClr val="bg1"/>
                </a:solidFill>
              </a:rPr>
              <a:t>.</a:t>
            </a:r>
            <a:endParaRPr lang="it-IT" sz="2400" dirty="0">
              <a:solidFill>
                <a:schemeClr val="bg1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521962" y="5317671"/>
            <a:ext cx="4194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COST STRUCTURE: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277672" y="5051188"/>
            <a:ext cx="68755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An </a:t>
            </a:r>
            <a:r>
              <a:rPr lang="it-IT" sz="2400" dirty="0" err="1" smtClean="0">
                <a:solidFill>
                  <a:schemeClr val="bg1"/>
                </a:solidFill>
              </a:rPr>
              <a:t>initial</a:t>
            </a:r>
            <a:r>
              <a:rPr lang="it-IT" sz="2400" dirty="0" smtClean="0">
                <a:solidFill>
                  <a:schemeClr val="bg1"/>
                </a:solidFill>
              </a:rPr>
              <a:t> some of </a:t>
            </a:r>
            <a:r>
              <a:rPr lang="it-IT" sz="2400" dirty="0" err="1" smtClean="0">
                <a:solidFill>
                  <a:schemeClr val="bg1"/>
                </a:solidFill>
              </a:rPr>
              <a:t>money</a:t>
            </a:r>
            <a:r>
              <a:rPr lang="it-IT" sz="2400" dirty="0" smtClean="0">
                <a:solidFill>
                  <a:schemeClr val="bg1"/>
                </a:solidFill>
              </a:rPr>
              <a:t> to start the business;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The </a:t>
            </a:r>
            <a:r>
              <a:rPr lang="it-IT" sz="2400" dirty="0" err="1" smtClean="0">
                <a:solidFill>
                  <a:schemeClr val="bg1"/>
                </a:solidFill>
              </a:rPr>
              <a:t>tax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we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give</a:t>
            </a:r>
            <a:r>
              <a:rPr lang="it-IT" sz="2400" dirty="0" smtClean="0">
                <a:solidFill>
                  <a:schemeClr val="bg1"/>
                </a:solidFill>
              </a:rPr>
              <a:t> to the company to </a:t>
            </a:r>
            <a:r>
              <a:rPr lang="it-IT" sz="2400" dirty="0" err="1" smtClean="0">
                <a:solidFill>
                  <a:schemeClr val="bg1"/>
                </a:solidFill>
              </a:rPr>
              <a:t>transform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cups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into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pens</a:t>
            </a:r>
            <a:r>
              <a:rPr lang="it-IT" sz="2400" dirty="0" smtClean="0">
                <a:solidFill>
                  <a:schemeClr val="bg1"/>
                </a:solidFill>
              </a:rPr>
              <a:t>. </a:t>
            </a:r>
            <a:endParaRPr lang="it-IT" sz="2400" dirty="0">
              <a:solidFill>
                <a:schemeClr val="bg1"/>
              </a:solidFill>
            </a:endParaRPr>
          </a:p>
        </p:txBody>
      </p:sp>
      <p:pic>
        <p:nvPicPr>
          <p:cNvPr id="2050" name="Picture 2" descr="SCHOOL png images | PNGEg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4805" l="0" r="100000">
                        <a14:foregroundMark x1="41556" y1="23160" x2="41556" y2="231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060" y="2214980"/>
            <a:ext cx="5215441" cy="267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chool, blue BIC ballpoint pen, png | PNGEg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315" l="10000" r="99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5571">
            <a:off x="2592498" y="2209546"/>
            <a:ext cx="7007004" cy="2320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7"/>
          <a:srcRect l="10936" t="3442" r="11561" b="11247"/>
          <a:stretch/>
        </p:blipFill>
        <p:spPr>
          <a:xfrm>
            <a:off x="7867171" y="1876526"/>
            <a:ext cx="2600353" cy="309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79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magin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71591"/>
          </a:xfrm>
          <a:prstGeom prst="rect">
            <a:avLst/>
          </a:prstGeom>
        </p:spPr>
      </p:pic>
      <p:sp>
        <p:nvSpPr>
          <p:cNvPr id="4" name="CasellaDiTesto 3"/>
          <p:cNvSpPr txBox="1"/>
          <p:nvPr/>
        </p:nvSpPr>
        <p:spPr>
          <a:xfrm>
            <a:off x="281354" y="640815"/>
            <a:ext cx="50823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CUSTOMER SEGMENTS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81354" y="1164035"/>
            <a:ext cx="40796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Kids;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Teenagers;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Schools.</a:t>
            </a:r>
            <a:endParaRPr lang="it-IT" sz="2400" dirty="0">
              <a:solidFill>
                <a:schemeClr val="bg1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93430" y="2547954"/>
            <a:ext cx="37719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CUSTOMER RELATIONSHIPS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193430" y="3476356"/>
            <a:ext cx="46687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We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want</a:t>
            </a:r>
            <a:r>
              <a:rPr lang="it-IT" sz="2400" dirty="0" smtClean="0">
                <a:solidFill>
                  <a:schemeClr val="bg1"/>
                </a:solidFill>
              </a:rPr>
              <a:t> the clients to </a:t>
            </a:r>
            <a:r>
              <a:rPr lang="it-IT" sz="2400" dirty="0" err="1" smtClean="0">
                <a:solidFill>
                  <a:schemeClr val="bg1"/>
                </a:solidFill>
              </a:rPr>
              <a:t>save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money</a:t>
            </a:r>
            <a:r>
              <a:rPr lang="it-IT" sz="2400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We</a:t>
            </a:r>
            <a:r>
              <a:rPr lang="it-IT" sz="2400" dirty="0" smtClean="0">
                <a:solidFill>
                  <a:schemeClr val="bg1"/>
                </a:solidFill>
              </a:rPr>
              <a:t> </a:t>
            </a:r>
            <a:r>
              <a:rPr lang="it-IT" sz="2400" dirty="0" err="1" smtClean="0">
                <a:solidFill>
                  <a:schemeClr val="bg1"/>
                </a:solidFill>
              </a:rPr>
              <a:t>want</a:t>
            </a:r>
            <a:r>
              <a:rPr lang="it-IT" sz="2400" dirty="0" smtClean="0">
                <a:solidFill>
                  <a:schemeClr val="bg1"/>
                </a:solidFill>
              </a:rPr>
              <a:t> a positive feedback.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93430" y="4938295"/>
            <a:ext cx="3596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u="sng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CHANNELS</a:t>
            </a:r>
            <a:endParaRPr lang="it-IT" sz="2800" b="1" i="1" u="sng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219807" y="5461515"/>
            <a:ext cx="42027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smtClean="0">
                <a:solidFill>
                  <a:schemeClr val="bg1"/>
                </a:solidFill>
              </a:rPr>
              <a:t>Instagram;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2400" dirty="0" err="1" smtClean="0">
                <a:solidFill>
                  <a:schemeClr val="bg1"/>
                </a:solidFill>
              </a:rPr>
              <a:t>TikTok</a:t>
            </a:r>
            <a:r>
              <a:rPr lang="it-IT" sz="2400" dirty="0" smtClean="0">
                <a:solidFill>
                  <a:schemeClr val="bg1"/>
                </a:solidFill>
              </a:rPr>
              <a:t>;</a:t>
            </a:r>
            <a:endParaRPr lang="it-IT" sz="2400" dirty="0">
              <a:solidFill>
                <a:schemeClr val="bg1"/>
              </a:solidFill>
            </a:endParaRPr>
          </a:p>
        </p:txBody>
      </p:sp>
      <p:pic>
        <p:nvPicPr>
          <p:cNvPr id="3074" name="Picture 2" descr="upload.wikimedia.org/wikipedia/commons/thumb/9/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323" y="5064214"/>
            <a:ext cx="1317822" cy="131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ikTok - Make Your D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5051" y="5005203"/>
            <a:ext cx="1375560" cy="137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oc Group Calling for Kids' Prompt Return to Normal Met With Swift  Criticism | MedPage Tod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117" y="3827599"/>
            <a:ext cx="4879310" cy="274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Why teenagers are dropping the ball when it comes to exercis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481" y="606286"/>
            <a:ext cx="4110749" cy="290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25 easy money-saving tips for cutting the monthly bills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1" r="11203"/>
          <a:stretch/>
        </p:blipFill>
        <p:spPr bwMode="auto">
          <a:xfrm>
            <a:off x="4477981" y="1469518"/>
            <a:ext cx="3138504" cy="2032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138438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D70D5E"/>
      </a:accent2>
      <a:accent3>
        <a:srgbClr val="98037E"/>
      </a:accent3>
      <a:accent4>
        <a:srgbClr val="68027D"/>
      </a:accent4>
      <a:accent5>
        <a:srgbClr val="095ACA"/>
      </a:accent5>
      <a:accent6>
        <a:srgbClr val="063597"/>
      </a:accent6>
      <a:hlink>
        <a:srgbClr val="17BBFD"/>
      </a:hlink>
      <a:folHlink>
        <a:srgbClr val="FF79C2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3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23C5FE65-18CC-4A65-9EBC-B05E331504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TM03457515[[fn=Vista]]</Template>
  <TotalTime>0</TotalTime>
  <Words>130</Words>
  <Application>Microsoft Office PowerPoint</Application>
  <PresentationFormat>Widescreen</PresentationFormat>
  <Paragraphs>30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Arial Black</vt:lpstr>
      <vt:lpstr>Baskerville Old Face</vt:lpstr>
      <vt:lpstr>Century Schoolbook</vt:lpstr>
      <vt:lpstr>Wingdings 2</vt:lpstr>
      <vt:lpstr>View</vt:lpstr>
      <vt:lpstr>RUSH AND GET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RUSH AND GET</dc:title>
  <dc:creator>Raoul Sacco</dc:creator>
  <cp:lastModifiedBy>Raoul Sacco</cp:lastModifiedBy>
  <cp:revision>9</cp:revision>
  <dcterms:created xsi:type="dcterms:W3CDTF">2022-09-29T15:40:58Z</dcterms:created>
  <dcterms:modified xsi:type="dcterms:W3CDTF">2022-09-29T17:27:12Z</dcterms:modified>
</cp:coreProperties>
</file>